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
  </p:notesMasterIdLst>
  <p:handoutMasterIdLst>
    <p:handoutMasterId r:id="rId5"/>
  </p:handoutMasterIdLst>
  <p:sldIdLst>
    <p:sldId id="256" r:id="rId2"/>
    <p:sldId id="257" r:id="rId3"/>
  </p:sldIdLst>
  <p:sldSz cx="7559675" cy="11160125"/>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5E2"/>
    <a:srgbClr val="CCECFF"/>
    <a:srgbClr val="FFCCCC"/>
    <a:srgbClr val="FF99CC"/>
    <a:srgbClr val="1A78A2"/>
    <a:srgbClr val="FFFFE1"/>
    <a:srgbClr val="28A4DC"/>
    <a:srgbClr val="19709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26" autoAdjust="0"/>
  </p:normalViewPr>
  <p:slideViewPr>
    <p:cSldViewPr snapToGrid="0">
      <p:cViewPr varScale="1">
        <p:scale>
          <a:sx n="64" d="100"/>
          <a:sy n="64" d="100"/>
        </p:scale>
        <p:origin x="33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D33CAF-DC6E-81D2-BEF4-43F7BDCE1ACF}"/>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DABE244-7D41-CEEB-2DD2-24FA9FF21959}"/>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3BF43843-F8D8-4548-AE43-6C5204921395}" type="datetimeFigureOut">
              <a:rPr lang="en-GB" smtClean="0"/>
              <a:t>14/05/2026</a:t>
            </a:fld>
            <a:endParaRPr lang="en-GB"/>
          </a:p>
        </p:txBody>
      </p:sp>
      <p:sp>
        <p:nvSpPr>
          <p:cNvPr id="4" name="Footer Placeholder 3">
            <a:extLst>
              <a:ext uri="{FF2B5EF4-FFF2-40B4-BE49-F238E27FC236}">
                <a16:creationId xmlns:a16="http://schemas.microsoft.com/office/drawing/2014/main" id="{05A9D297-6CAA-9025-0982-7E5CD719C340}"/>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C41926A-23FD-9E11-32D4-DC1C60656FCC}"/>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EA762AD-9811-4B79-9807-31D30F180593}" type="slidenum">
              <a:rPr lang="en-GB" smtClean="0"/>
              <a:t>‹#›</a:t>
            </a:fld>
            <a:endParaRPr lang="en-GB"/>
          </a:p>
        </p:txBody>
      </p:sp>
    </p:spTree>
    <p:extLst>
      <p:ext uri="{BB962C8B-B14F-4D97-AF65-F5344CB8AC3E}">
        <p14:creationId xmlns:p14="http://schemas.microsoft.com/office/powerpoint/2010/main" val="69216016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92F7EDB-7A43-45CB-9212-F2943831421C}" type="datetimeFigureOut">
              <a:rPr lang="en-GB" smtClean="0"/>
              <a:t>14/05/2026</a:t>
            </a:fld>
            <a:endParaRPr lang="en-GB"/>
          </a:p>
        </p:txBody>
      </p:sp>
      <p:sp>
        <p:nvSpPr>
          <p:cNvPr id="4" name="Slide Image Placeholder 3"/>
          <p:cNvSpPr>
            <a:spLocks noGrp="1" noRot="1" noChangeAspect="1"/>
          </p:cNvSpPr>
          <p:nvPr>
            <p:ph type="sldImg" idx="2"/>
          </p:nvPr>
        </p:nvSpPr>
        <p:spPr>
          <a:xfrm>
            <a:off x="2265363" y="1241425"/>
            <a:ext cx="22669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6EC32D1-79EA-4A00-AA66-82E887724992}" type="slidenum">
              <a:rPr lang="en-GB" smtClean="0"/>
              <a:t>‹#›</a:t>
            </a:fld>
            <a:endParaRPr lang="en-GB"/>
          </a:p>
        </p:txBody>
      </p:sp>
    </p:spTree>
    <p:extLst>
      <p:ext uri="{BB962C8B-B14F-4D97-AF65-F5344CB8AC3E}">
        <p14:creationId xmlns:p14="http://schemas.microsoft.com/office/powerpoint/2010/main" val="1650406359"/>
      </p:ext>
    </p:extLst>
  </p:cSld>
  <p:clrMap bg1="lt1" tx1="dk1" bg2="lt2" tx2="dk2" accent1="accent1" accent2="accent2" accent3="accent3" accent4="accent4" accent5="accent5" accent6="accent6" hlink="hlink" folHlink="folHlink"/>
  <p:hf sldNum="0" hdr="0" ftr="0" dt="0"/>
  <p:notesStyle>
    <a:lvl1pPr marL="0" algn="l" defTabSz="989517" rtl="0" eaLnBrk="1" latinLnBrk="0" hangingPunct="1">
      <a:defRPr sz="1299" kern="1200">
        <a:solidFill>
          <a:schemeClr val="tx1"/>
        </a:solidFill>
        <a:latin typeface="+mn-lt"/>
        <a:ea typeface="+mn-ea"/>
        <a:cs typeface="+mn-cs"/>
      </a:defRPr>
    </a:lvl1pPr>
    <a:lvl2pPr marL="494759" algn="l" defTabSz="989517" rtl="0" eaLnBrk="1" latinLnBrk="0" hangingPunct="1">
      <a:defRPr sz="1299" kern="1200">
        <a:solidFill>
          <a:schemeClr val="tx1"/>
        </a:solidFill>
        <a:latin typeface="+mn-lt"/>
        <a:ea typeface="+mn-ea"/>
        <a:cs typeface="+mn-cs"/>
      </a:defRPr>
    </a:lvl2pPr>
    <a:lvl3pPr marL="989517" algn="l" defTabSz="989517" rtl="0" eaLnBrk="1" latinLnBrk="0" hangingPunct="1">
      <a:defRPr sz="1299" kern="1200">
        <a:solidFill>
          <a:schemeClr val="tx1"/>
        </a:solidFill>
        <a:latin typeface="+mn-lt"/>
        <a:ea typeface="+mn-ea"/>
        <a:cs typeface="+mn-cs"/>
      </a:defRPr>
    </a:lvl3pPr>
    <a:lvl4pPr marL="1484276" algn="l" defTabSz="989517" rtl="0" eaLnBrk="1" latinLnBrk="0" hangingPunct="1">
      <a:defRPr sz="1299" kern="1200">
        <a:solidFill>
          <a:schemeClr val="tx1"/>
        </a:solidFill>
        <a:latin typeface="+mn-lt"/>
        <a:ea typeface="+mn-ea"/>
        <a:cs typeface="+mn-cs"/>
      </a:defRPr>
    </a:lvl4pPr>
    <a:lvl5pPr marL="1979033" algn="l" defTabSz="989517" rtl="0" eaLnBrk="1" latinLnBrk="0" hangingPunct="1">
      <a:defRPr sz="1299" kern="1200">
        <a:solidFill>
          <a:schemeClr val="tx1"/>
        </a:solidFill>
        <a:latin typeface="+mn-lt"/>
        <a:ea typeface="+mn-ea"/>
        <a:cs typeface="+mn-cs"/>
      </a:defRPr>
    </a:lvl5pPr>
    <a:lvl6pPr marL="2473792" algn="l" defTabSz="989517" rtl="0" eaLnBrk="1" latinLnBrk="0" hangingPunct="1">
      <a:defRPr sz="1299" kern="1200">
        <a:solidFill>
          <a:schemeClr val="tx1"/>
        </a:solidFill>
        <a:latin typeface="+mn-lt"/>
        <a:ea typeface="+mn-ea"/>
        <a:cs typeface="+mn-cs"/>
      </a:defRPr>
    </a:lvl6pPr>
    <a:lvl7pPr marL="2968550" algn="l" defTabSz="989517" rtl="0" eaLnBrk="1" latinLnBrk="0" hangingPunct="1">
      <a:defRPr sz="1299" kern="1200">
        <a:solidFill>
          <a:schemeClr val="tx1"/>
        </a:solidFill>
        <a:latin typeface="+mn-lt"/>
        <a:ea typeface="+mn-ea"/>
        <a:cs typeface="+mn-cs"/>
      </a:defRPr>
    </a:lvl7pPr>
    <a:lvl8pPr marL="3463309" algn="l" defTabSz="989517" rtl="0" eaLnBrk="1" latinLnBrk="0" hangingPunct="1">
      <a:defRPr sz="1299" kern="1200">
        <a:solidFill>
          <a:schemeClr val="tx1"/>
        </a:solidFill>
        <a:latin typeface="+mn-lt"/>
        <a:ea typeface="+mn-ea"/>
        <a:cs typeface="+mn-cs"/>
      </a:defRPr>
    </a:lvl8pPr>
    <a:lvl9pPr marL="3958069" algn="l" defTabSz="989517" rtl="0" eaLnBrk="1" latinLnBrk="0" hangingPunct="1">
      <a:defRPr sz="12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5363" y="1241425"/>
            <a:ext cx="2266950" cy="3349625"/>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70331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826438"/>
            <a:ext cx="6425724" cy="3885377"/>
          </a:xfrm>
        </p:spPr>
        <p:txBody>
          <a:bodyPr anchor="b"/>
          <a:lstStyle>
            <a:lvl1pPr algn="ctr">
              <a:defRPr sz="4960"/>
            </a:lvl1pPr>
          </a:lstStyle>
          <a:p>
            <a:r>
              <a:rPr lang="en-US"/>
              <a:t>Click to edit Master title style</a:t>
            </a:r>
            <a:endParaRPr lang="en-US" dirty="0"/>
          </a:p>
        </p:txBody>
      </p:sp>
      <p:sp>
        <p:nvSpPr>
          <p:cNvPr id="3" name="Subtitle 2"/>
          <p:cNvSpPr>
            <a:spLocks noGrp="1"/>
          </p:cNvSpPr>
          <p:nvPr>
            <p:ph type="subTitle" idx="1"/>
          </p:nvPr>
        </p:nvSpPr>
        <p:spPr>
          <a:xfrm>
            <a:off x="944960" y="5861650"/>
            <a:ext cx="5669756" cy="2694446"/>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391C1F-32EB-44E7-B5F8-7C913E32010E}" type="datetimeFigureOut">
              <a:rPr lang="en-GB" smtClean="0"/>
              <a:t>14/05/2026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3043BD-F3AA-4BEE-8FC7-EBCEC592A134}" type="slidenum">
              <a:rPr lang="en-GB" smtClean="0"/>
              <a:t>‹#›</a:t>
            </a:fld>
            <a:endParaRPr lang="en-GB"/>
          </a:p>
        </p:txBody>
      </p:sp>
    </p:spTree>
    <p:extLst>
      <p:ext uri="{BB962C8B-B14F-4D97-AF65-F5344CB8AC3E}">
        <p14:creationId xmlns:p14="http://schemas.microsoft.com/office/powerpoint/2010/main" val="3326327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391C1F-32EB-44E7-B5F8-7C913E32010E}" type="datetimeFigureOut">
              <a:rPr lang="en-GB" smtClean="0"/>
              <a:t>14/05/2026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3043BD-F3AA-4BEE-8FC7-EBCEC592A134}" type="slidenum">
              <a:rPr lang="en-GB" smtClean="0"/>
              <a:t>‹#›</a:t>
            </a:fld>
            <a:endParaRPr lang="en-GB"/>
          </a:p>
        </p:txBody>
      </p:sp>
    </p:spTree>
    <p:extLst>
      <p:ext uri="{BB962C8B-B14F-4D97-AF65-F5344CB8AC3E}">
        <p14:creationId xmlns:p14="http://schemas.microsoft.com/office/powerpoint/2010/main" val="1862383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94173"/>
            <a:ext cx="1630055" cy="945769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9728" y="594173"/>
            <a:ext cx="4795669" cy="94576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391C1F-32EB-44E7-B5F8-7C913E32010E}" type="datetimeFigureOut">
              <a:rPr lang="en-GB" smtClean="0"/>
              <a:t>14/05/2026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3043BD-F3AA-4BEE-8FC7-EBCEC592A134}" type="slidenum">
              <a:rPr lang="en-GB" smtClean="0"/>
              <a:t>‹#›</a:t>
            </a:fld>
            <a:endParaRPr lang="en-GB"/>
          </a:p>
        </p:txBody>
      </p:sp>
    </p:spTree>
    <p:extLst>
      <p:ext uri="{BB962C8B-B14F-4D97-AF65-F5344CB8AC3E}">
        <p14:creationId xmlns:p14="http://schemas.microsoft.com/office/powerpoint/2010/main" val="2886410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391C1F-32EB-44E7-B5F8-7C913E32010E}" type="datetimeFigureOut">
              <a:rPr lang="en-GB" smtClean="0"/>
              <a:t>14/05/2026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3043BD-F3AA-4BEE-8FC7-EBCEC592A134}" type="slidenum">
              <a:rPr lang="en-GB" smtClean="0"/>
              <a:t>‹#›</a:t>
            </a:fld>
            <a:endParaRPr lang="en-GB"/>
          </a:p>
        </p:txBody>
      </p:sp>
    </p:spTree>
    <p:extLst>
      <p:ext uri="{BB962C8B-B14F-4D97-AF65-F5344CB8AC3E}">
        <p14:creationId xmlns:p14="http://schemas.microsoft.com/office/powerpoint/2010/main" val="10713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782285"/>
            <a:ext cx="6520220" cy="4642301"/>
          </a:xfrm>
        </p:spPr>
        <p:txBody>
          <a:bodyPr anchor="b"/>
          <a:lstStyle>
            <a:lvl1pPr>
              <a:defRPr sz="4960"/>
            </a:lvl1pPr>
          </a:lstStyle>
          <a:p>
            <a:r>
              <a:rPr lang="en-US"/>
              <a:t>Click to edit Master title style</a:t>
            </a:r>
            <a:endParaRPr lang="en-US" dirty="0"/>
          </a:p>
        </p:txBody>
      </p:sp>
      <p:sp>
        <p:nvSpPr>
          <p:cNvPr id="3" name="Text Placeholder 2"/>
          <p:cNvSpPr>
            <a:spLocks noGrp="1"/>
          </p:cNvSpPr>
          <p:nvPr>
            <p:ph type="body" idx="1"/>
          </p:nvPr>
        </p:nvSpPr>
        <p:spPr>
          <a:xfrm>
            <a:off x="515791" y="7468503"/>
            <a:ext cx="6520220" cy="2441277"/>
          </a:xfrm>
        </p:spPr>
        <p:txBody>
          <a:bodyPr/>
          <a:lstStyle>
            <a:lvl1pPr marL="0" indent="0">
              <a:buNone/>
              <a:defRPr sz="1984">
                <a:solidFill>
                  <a:schemeClr val="tx1">
                    <a:tint val="82000"/>
                  </a:schemeClr>
                </a:solidFill>
              </a:defRPr>
            </a:lvl1pPr>
            <a:lvl2pPr marL="377967" indent="0">
              <a:buNone/>
              <a:defRPr sz="1653">
                <a:solidFill>
                  <a:schemeClr val="tx1">
                    <a:tint val="82000"/>
                  </a:schemeClr>
                </a:solidFill>
              </a:defRPr>
            </a:lvl2pPr>
            <a:lvl3pPr marL="755934" indent="0">
              <a:buNone/>
              <a:defRPr sz="1488">
                <a:solidFill>
                  <a:schemeClr val="tx1">
                    <a:tint val="82000"/>
                  </a:schemeClr>
                </a:solidFill>
              </a:defRPr>
            </a:lvl3pPr>
            <a:lvl4pPr marL="1133902" indent="0">
              <a:buNone/>
              <a:defRPr sz="1323">
                <a:solidFill>
                  <a:schemeClr val="tx1">
                    <a:tint val="82000"/>
                  </a:schemeClr>
                </a:solidFill>
              </a:defRPr>
            </a:lvl4pPr>
            <a:lvl5pPr marL="1511869" indent="0">
              <a:buNone/>
              <a:defRPr sz="1323">
                <a:solidFill>
                  <a:schemeClr val="tx1">
                    <a:tint val="82000"/>
                  </a:schemeClr>
                </a:solidFill>
              </a:defRPr>
            </a:lvl5pPr>
            <a:lvl6pPr marL="1889836" indent="0">
              <a:buNone/>
              <a:defRPr sz="1323">
                <a:solidFill>
                  <a:schemeClr val="tx1">
                    <a:tint val="82000"/>
                  </a:schemeClr>
                </a:solidFill>
              </a:defRPr>
            </a:lvl6pPr>
            <a:lvl7pPr marL="2267803" indent="0">
              <a:buNone/>
              <a:defRPr sz="1323">
                <a:solidFill>
                  <a:schemeClr val="tx1">
                    <a:tint val="82000"/>
                  </a:schemeClr>
                </a:solidFill>
              </a:defRPr>
            </a:lvl7pPr>
            <a:lvl8pPr marL="2645771" indent="0">
              <a:buNone/>
              <a:defRPr sz="1323">
                <a:solidFill>
                  <a:schemeClr val="tx1">
                    <a:tint val="82000"/>
                  </a:schemeClr>
                </a:solidFill>
              </a:defRPr>
            </a:lvl8pPr>
            <a:lvl9pPr marL="3023738" indent="0">
              <a:buNone/>
              <a:defRPr sz="1323">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391C1F-32EB-44E7-B5F8-7C913E32010E}" type="datetimeFigureOut">
              <a:rPr lang="en-GB" smtClean="0"/>
              <a:t>14/05/2026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3043BD-F3AA-4BEE-8FC7-EBCEC592A134}" type="slidenum">
              <a:rPr lang="en-GB" smtClean="0"/>
              <a:t>‹#›</a:t>
            </a:fld>
            <a:endParaRPr lang="en-GB"/>
          </a:p>
        </p:txBody>
      </p:sp>
    </p:spTree>
    <p:extLst>
      <p:ext uri="{BB962C8B-B14F-4D97-AF65-F5344CB8AC3E}">
        <p14:creationId xmlns:p14="http://schemas.microsoft.com/office/powerpoint/2010/main" val="2339194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9728" y="2970867"/>
            <a:ext cx="3212862" cy="7080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27085" y="2970867"/>
            <a:ext cx="3212862" cy="7080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391C1F-32EB-44E7-B5F8-7C913E32010E}" type="datetimeFigureOut">
              <a:rPr lang="en-GB" smtClean="0"/>
              <a:t>14/05/2026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3043BD-F3AA-4BEE-8FC7-EBCEC592A134}" type="slidenum">
              <a:rPr lang="en-GB" smtClean="0"/>
              <a:t>‹#›</a:t>
            </a:fld>
            <a:endParaRPr lang="en-GB"/>
          </a:p>
        </p:txBody>
      </p:sp>
    </p:spTree>
    <p:extLst>
      <p:ext uri="{BB962C8B-B14F-4D97-AF65-F5344CB8AC3E}">
        <p14:creationId xmlns:p14="http://schemas.microsoft.com/office/powerpoint/2010/main" val="1333583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94176"/>
            <a:ext cx="6520220" cy="215710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0713" y="2735782"/>
            <a:ext cx="3198096" cy="1340764"/>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4" name="Content Placeholder 3"/>
          <p:cNvSpPr>
            <a:spLocks noGrp="1"/>
          </p:cNvSpPr>
          <p:nvPr>
            <p:ph sz="half" idx="2"/>
          </p:nvPr>
        </p:nvSpPr>
        <p:spPr>
          <a:xfrm>
            <a:off x="520713" y="4076545"/>
            <a:ext cx="3198096" cy="59959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27086" y="2735782"/>
            <a:ext cx="3213847" cy="1340764"/>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6" name="Content Placeholder 5"/>
          <p:cNvSpPr>
            <a:spLocks noGrp="1"/>
          </p:cNvSpPr>
          <p:nvPr>
            <p:ph sz="quarter" idx="4"/>
          </p:nvPr>
        </p:nvSpPr>
        <p:spPr>
          <a:xfrm>
            <a:off x="3827086" y="4076545"/>
            <a:ext cx="3213847" cy="59959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391C1F-32EB-44E7-B5F8-7C913E32010E}" type="datetimeFigureOut">
              <a:rPr lang="en-GB" smtClean="0"/>
              <a:t>14/05/2026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03043BD-F3AA-4BEE-8FC7-EBCEC592A134}" type="slidenum">
              <a:rPr lang="en-GB" smtClean="0"/>
              <a:t>‹#›</a:t>
            </a:fld>
            <a:endParaRPr lang="en-GB"/>
          </a:p>
        </p:txBody>
      </p:sp>
    </p:spTree>
    <p:extLst>
      <p:ext uri="{BB962C8B-B14F-4D97-AF65-F5344CB8AC3E}">
        <p14:creationId xmlns:p14="http://schemas.microsoft.com/office/powerpoint/2010/main" val="3116360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391C1F-32EB-44E7-B5F8-7C913E32010E}" type="datetimeFigureOut">
              <a:rPr lang="en-GB" smtClean="0"/>
              <a:t>14/05/2026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03043BD-F3AA-4BEE-8FC7-EBCEC592A134}" type="slidenum">
              <a:rPr lang="en-GB" smtClean="0"/>
              <a:t>‹#›</a:t>
            </a:fld>
            <a:endParaRPr lang="en-GB"/>
          </a:p>
        </p:txBody>
      </p:sp>
    </p:spTree>
    <p:extLst>
      <p:ext uri="{BB962C8B-B14F-4D97-AF65-F5344CB8AC3E}">
        <p14:creationId xmlns:p14="http://schemas.microsoft.com/office/powerpoint/2010/main" val="2346245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391C1F-32EB-44E7-B5F8-7C913E32010E}" type="datetimeFigureOut">
              <a:rPr lang="en-GB" smtClean="0"/>
              <a:t>14/05/2026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03043BD-F3AA-4BEE-8FC7-EBCEC592A134}" type="slidenum">
              <a:rPr lang="en-GB" smtClean="0"/>
              <a:t>‹#›</a:t>
            </a:fld>
            <a:endParaRPr lang="en-GB"/>
          </a:p>
        </p:txBody>
      </p:sp>
    </p:spTree>
    <p:extLst>
      <p:ext uri="{BB962C8B-B14F-4D97-AF65-F5344CB8AC3E}">
        <p14:creationId xmlns:p14="http://schemas.microsoft.com/office/powerpoint/2010/main" val="4088447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44008"/>
            <a:ext cx="2438192" cy="2604029"/>
          </a:xfrm>
        </p:spPr>
        <p:txBody>
          <a:bodyPr anchor="b"/>
          <a:lstStyle>
            <a:lvl1pPr>
              <a:defRPr sz="2645"/>
            </a:lvl1pPr>
          </a:lstStyle>
          <a:p>
            <a:r>
              <a:rPr lang="en-US"/>
              <a:t>Click to edit Master title style</a:t>
            </a:r>
            <a:endParaRPr lang="en-US" dirty="0"/>
          </a:p>
        </p:txBody>
      </p:sp>
      <p:sp>
        <p:nvSpPr>
          <p:cNvPr id="3" name="Content Placeholder 2"/>
          <p:cNvSpPr>
            <a:spLocks noGrp="1"/>
          </p:cNvSpPr>
          <p:nvPr>
            <p:ph idx="1"/>
          </p:nvPr>
        </p:nvSpPr>
        <p:spPr>
          <a:xfrm>
            <a:off x="3213847" y="1606854"/>
            <a:ext cx="3827085" cy="7930922"/>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712" y="3348037"/>
            <a:ext cx="2438192" cy="6202654"/>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88391C1F-32EB-44E7-B5F8-7C913E32010E}" type="datetimeFigureOut">
              <a:rPr lang="en-GB" smtClean="0"/>
              <a:t>14/05/2026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3043BD-F3AA-4BEE-8FC7-EBCEC592A134}" type="slidenum">
              <a:rPr lang="en-GB" smtClean="0"/>
              <a:t>‹#›</a:t>
            </a:fld>
            <a:endParaRPr lang="en-GB"/>
          </a:p>
        </p:txBody>
      </p:sp>
    </p:spTree>
    <p:extLst>
      <p:ext uri="{BB962C8B-B14F-4D97-AF65-F5344CB8AC3E}">
        <p14:creationId xmlns:p14="http://schemas.microsoft.com/office/powerpoint/2010/main" val="526287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44008"/>
            <a:ext cx="2438192" cy="2604029"/>
          </a:xfrm>
        </p:spPr>
        <p:txBody>
          <a:bodyPr anchor="b"/>
          <a:lstStyle>
            <a:lvl1pPr>
              <a:defRPr sz="2645"/>
            </a:lvl1pPr>
          </a:lstStyle>
          <a:p>
            <a:r>
              <a:rPr lang="en-US"/>
              <a:t>Click to edit Master title style</a:t>
            </a:r>
            <a:endParaRPr lang="en-US" dirty="0"/>
          </a:p>
        </p:txBody>
      </p:sp>
      <p:sp>
        <p:nvSpPr>
          <p:cNvPr id="3" name="Picture Placeholder 2"/>
          <p:cNvSpPr>
            <a:spLocks noGrp="1" noChangeAspect="1"/>
          </p:cNvSpPr>
          <p:nvPr>
            <p:ph type="pic" idx="1"/>
          </p:nvPr>
        </p:nvSpPr>
        <p:spPr>
          <a:xfrm>
            <a:off x="3213847" y="1606854"/>
            <a:ext cx="3827085" cy="7930922"/>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US"/>
              <a:t>Click icon to add picture</a:t>
            </a:r>
            <a:endParaRPr lang="en-US" dirty="0"/>
          </a:p>
        </p:txBody>
      </p:sp>
      <p:sp>
        <p:nvSpPr>
          <p:cNvPr id="4" name="Text Placeholder 3"/>
          <p:cNvSpPr>
            <a:spLocks noGrp="1"/>
          </p:cNvSpPr>
          <p:nvPr>
            <p:ph type="body" sz="half" idx="2"/>
          </p:nvPr>
        </p:nvSpPr>
        <p:spPr>
          <a:xfrm>
            <a:off x="520712" y="3348037"/>
            <a:ext cx="2438192" cy="6202654"/>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88391C1F-32EB-44E7-B5F8-7C913E32010E}" type="datetimeFigureOut">
              <a:rPr lang="en-GB" smtClean="0"/>
              <a:t>14/05/2026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3043BD-F3AA-4BEE-8FC7-EBCEC592A134}" type="slidenum">
              <a:rPr lang="en-GB" smtClean="0"/>
              <a:t>‹#›</a:t>
            </a:fld>
            <a:endParaRPr lang="en-GB"/>
          </a:p>
        </p:txBody>
      </p:sp>
    </p:spTree>
    <p:extLst>
      <p:ext uri="{BB962C8B-B14F-4D97-AF65-F5344CB8AC3E}">
        <p14:creationId xmlns:p14="http://schemas.microsoft.com/office/powerpoint/2010/main" val="499835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94176"/>
            <a:ext cx="6520220" cy="21571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9728" y="2970867"/>
            <a:ext cx="6520220" cy="70809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9728" y="10343785"/>
            <a:ext cx="1700927" cy="594173"/>
          </a:xfrm>
          <a:prstGeom prst="rect">
            <a:avLst/>
          </a:prstGeom>
        </p:spPr>
        <p:txBody>
          <a:bodyPr vert="horz" lIns="91440" tIns="45720" rIns="91440" bIns="45720" rtlCol="0" anchor="ctr"/>
          <a:lstStyle>
            <a:lvl1pPr algn="l">
              <a:defRPr sz="992">
                <a:solidFill>
                  <a:schemeClr val="tx1">
                    <a:tint val="82000"/>
                  </a:schemeClr>
                </a:solidFill>
              </a:defRPr>
            </a:lvl1pPr>
          </a:lstStyle>
          <a:p>
            <a:fld id="{88391C1F-32EB-44E7-B5F8-7C913E32010E}" type="datetimeFigureOut">
              <a:rPr lang="en-GB" smtClean="0"/>
              <a:t>14/05/2026</a:t>
            </a:fld>
            <a:endParaRPr lang="en-GB"/>
          </a:p>
        </p:txBody>
      </p:sp>
      <p:sp>
        <p:nvSpPr>
          <p:cNvPr id="5" name="Footer Placeholder 4"/>
          <p:cNvSpPr>
            <a:spLocks noGrp="1"/>
          </p:cNvSpPr>
          <p:nvPr>
            <p:ph type="ftr" sz="quarter" idx="3"/>
          </p:nvPr>
        </p:nvSpPr>
        <p:spPr>
          <a:xfrm>
            <a:off x="2504143" y="10343785"/>
            <a:ext cx="2551390" cy="594173"/>
          </a:xfrm>
          <a:prstGeom prst="rect">
            <a:avLst/>
          </a:prstGeom>
        </p:spPr>
        <p:txBody>
          <a:bodyPr vert="horz" lIns="91440" tIns="45720" rIns="91440" bIns="45720" rtlCol="0" anchor="ctr"/>
          <a:lstStyle>
            <a:lvl1pPr algn="ctr">
              <a:defRPr sz="992">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5339020" y="10343785"/>
            <a:ext cx="1700927" cy="594173"/>
          </a:xfrm>
          <a:prstGeom prst="rect">
            <a:avLst/>
          </a:prstGeom>
        </p:spPr>
        <p:txBody>
          <a:bodyPr vert="horz" lIns="91440" tIns="45720" rIns="91440" bIns="45720" rtlCol="0" anchor="ctr"/>
          <a:lstStyle>
            <a:lvl1pPr algn="r">
              <a:defRPr sz="992">
                <a:solidFill>
                  <a:schemeClr val="tx1">
                    <a:tint val="82000"/>
                  </a:schemeClr>
                </a:solidFill>
              </a:defRPr>
            </a:lvl1pPr>
          </a:lstStyle>
          <a:p>
            <a:fld id="{703043BD-F3AA-4BEE-8FC7-EBCEC592A134}" type="slidenum">
              <a:rPr lang="en-GB" smtClean="0"/>
              <a:t>‹#›</a:t>
            </a:fld>
            <a:endParaRPr lang="en-GB"/>
          </a:p>
        </p:txBody>
      </p:sp>
    </p:spTree>
    <p:extLst>
      <p:ext uri="{BB962C8B-B14F-4D97-AF65-F5344CB8AC3E}">
        <p14:creationId xmlns:p14="http://schemas.microsoft.com/office/powerpoint/2010/main" val="32561648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FCC"/>
            </a:gs>
            <a:gs pos="74000">
              <a:srgbClr val="FFFFCC"/>
            </a:gs>
            <a:gs pos="83000">
              <a:srgbClr val="FFFFE1"/>
            </a:gs>
            <a:gs pos="100000">
              <a:srgbClr val="FFFFCC"/>
            </a:gs>
          </a:gsLst>
          <a:lin ang="5400000" scaled="1"/>
        </a:gradFill>
        <a:effectLst/>
      </p:bgPr>
    </p:bg>
    <p:spTree>
      <p:nvGrpSpPr>
        <p:cNvPr id="1" name=""/>
        <p:cNvGrpSpPr/>
        <p:nvPr/>
      </p:nvGrpSpPr>
      <p:grpSpPr>
        <a:xfrm>
          <a:off x="0" y="0"/>
          <a:ext cx="0" cy="0"/>
          <a:chOff x="0" y="0"/>
          <a:chExt cx="0" cy="0"/>
        </a:xfrm>
      </p:grpSpPr>
      <p:pic>
        <p:nvPicPr>
          <p:cNvPr id="1027" name="Picture 1026">
            <a:extLst>
              <a:ext uri="{FF2B5EF4-FFF2-40B4-BE49-F238E27FC236}">
                <a16:creationId xmlns:a16="http://schemas.microsoft.com/office/drawing/2014/main" id="{B5864B1F-0B4B-4C1E-332C-60BFE2E5C0BD}"/>
              </a:ext>
            </a:extLst>
          </p:cNvPr>
          <p:cNvPicPr>
            <a:picLocks noChangeAspect="1"/>
          </p:cNvPicPr>
          <p:nvPr/>
        </p:nvPicPr>
        <p:blipFill>
          <a:blip r:embed="rId2">
            <a:extLst>
              <a:ext uri="{28A0092B-C50C-407E-A947-70E740481C1C}">
                <a14:useLocalDpi xmlns:a14="http://schemas.microsoft.com/office/drawing/2010/main" val="0"/>
              </a:ext>
            </a:extLst>
          </a:blip>
          <a:srcRect t="14345" b="16912"/>
          <a:stretch>
            <a:fillRect/>
          </a:stretch>
        </p:blipFill>
        <p:spPr>
          <a:xfrm>
            <a:off x="152834" y="307650"/>
            <a:ext cx="7248525" cy="1358477"/>
          </a:xfrm>
          <a:prstGeom prst="rect">
            <a:avLst/>
          </a:prstGeom>
        </p:spPr>
      </p:pic>
      <p:sp>
        <p:nvSpPr>
          <p:cNvPr id="16" name="TextBox 15">
            <a:extLst>
              <a:ext uri="{FF2B5EF4-FFF2-40B4-BE49-F238E27FC236}">
                <a16:creationId xmlns:a16="http://schemas.microsoft.com/office/drawing/2014/main" id="{56173D47-1BB1-53DD-BD8B-ABC02CAE9325}"/>
              </a:ext>
            </a:extLst>
          </p:cNvPr>
          <p:cNvSpPr txBox="1"/>
          <p:nvPr/>
        </p:nvSpPr>
        <p:spPr>
          <a:xfrm>
            <a:off x="152834" y="1617683"/>
            <a:ext cx="7248525" cy="5824671"/>
          </a:xfrm>
          <a:prstGeom prst="rect">
            <a:avLst/>
          </a:prstGeom>
          <a:solidFill>
            <a:srgbClr val="FEF5E2"/>
          </a:solidFill>
        </p:spPr>
        <p:txBody>
          <a:bodyPr wrap="square">
            <a:spAutoFit/>
          </a:bodyPr>
          <a:lstStyle/>
          <a:p>
            <a:pPr algn="just"/>
            <a:r>
              <a:rPr lang="en-IE" sz="1600" b="1" i="1" dirty="0"/>
              <a:t>Becoming an Autism Friendly Parish </a:t>
            </a:r>
            <a:endParaRPr lang="en-GB" sz="1600" b="1" i="1" dirty="0"/>
          </a:p>
          <a:p>
            <a:pPr algn="just"/>
            <a:r>
              <a:rPr lang="en-IE" sz="1150" dirty="0"/>
              <a:t>Sacraments are special moments in the life of a parish, where we welcome those who seek growth in faith and a deeper sense of belonging as a member of our faith community. In response to a significant cohort of the children who are preparing for sacraments presenting with additional needs, such as autism, the parish sacramental team is exploring how best we can accompany these children and their families.</a:t>
            </a:r>
            <a:endParaRPr lang="en-GB" sz="1150" dirty="0"/>
          </a:p>
          <a:p>
            <a:pPr algn="just"/>
            <a:r>
              <a:rPr lang="en-IE" sz="1150" dirty="0"/>
              <a:t>Our church has always been a place of true Gospel welcome and inclusion. Every child with  additional needs is a unique individual  with a specific set of challenges. We want to ensure that families feel welcome and can relax in our church as they attend Mass and prepare for sacraments. As part of our </a:t>
            </a:r>
            <a:r>
              <a:rPr lang="en-IE" sz="1150" i="1" dirty="0"/>
              <a:t>Building Hope </a:t>
            </a:r>
            <a:r>
              <a:rPr lang="en-IE" sz="1150" dirty="0"/>
              <a:t>pastoral outreach, we have already begun a preparation programme working with children with additional needs and their families. This will ensure that the individual needs of a child and family are met so they can participate in sacramental preparation and become more fully integrated into our parish community.</a:t>
            </a:r>
            <a:endParaRPr lang="en-GB" sz="1150" dirty="0"/>
          </a:p>
          <a:p>
            <a:pPr algn="just"/>
            <a:r>
              <a:rPr lang="en-IE" sz="1150" dirty="0"/>
              <a:t>Coming to Mass can cause a lot of overstimulation for some children with additional needs. Some need to find a way to relieve tension. This may include walking around in circles or patterns; they may talk to themselves, they are trying to process their environment. Sometimes they may hold a favourite toy or an object that helps them relax. You may see children wearing headphones to listen to soothing music, or to block out the noise of crowds which can upset them. Sometimes children with additional needs find it difficult to sit in one place and need to move around the church. It may be easy to assume that a child is acting up during Mass, when, in fact, he/she is over stimulated.  It is helpful when we as a parish community show understanding and support for these families, especially for parents who may feel very self-conscious about their child’s behaviour in church. </a:t>
            </a:r>
            <a:endParaRPr lang="en-GB" sz="1150" dirty="0"/>
          </a:p>
          <a:p>
            <a:pPr algn="just"/>
            <a:r>
              <a:rPr lang="en-IE" sz="1150" dirty="0"/>
              <a:t>‘</a:t>
            </a:r>
            <a:r>
              <a:rPr lang="en-IE" sz="1150" i="1" dirty="0"/>
              <a:t>Please try to understand me, we are all different, no better, no worse, just different people with different needs. We are all God’s children, and he loves us all the same</a:t>
            </a:r>
            <a:r>
              <a:rPr lang="en-IE" sz="1150" dirty="0"/>
              <a:t>’ (says ‘A’, a girl with Autism). </a:t>
            </a:r>
            <a:endParaRPr lang="en-GB" sz="1150" dirty="0"/>
          </a:p>
          <a:p>
            <a:pPr algn="just"/>
            <a:r>
              <a:rPr lang="en-IE" sz="1150" dirty="0"/>
              <a:t>Families are encouraged to bring materials that can assist with comfort during the liturgy; you may see children with noise-cancelling headphones, fidgets, cards, books, sometimes even an iPad where they may be watching a story that is relevant to the Mass and has been prepared before then. Families may bring special cushions/seating called Wiggle seats; these help the child settle in one place in comfort. </a:t>
            </a:r>
            <a:endParaRPr lang="en-GB" sz="1150" dirty="0"/>
          </a:p>
          <a:p>
            <a:pPr algn="just"/>
            <a:r>
              <a:rPr lang="en-IE" sz="1150" dirty="0"/>
              <a:t>We want our parish to be a home for everyone, not a place where some feel awkward attending. Families with  members with additional needs need our support, it may be difficult for them to attend Mass, a simple word of encouragement could mean the world to them. Removing barriers to participation and welcoming difference as a gift enriches the whole community. Our aspiration is to recognise the image of God in every person and to welcome their presence as a gift and to help them on the path that leads to the sacraments. Our parish is enriched when we grow in our capacity to welcome and adapt for the sake of integrating all its members.</a:t>
            </a:r>
          </a:p>
          <a:p>
            <a:pPr algn="just"/>
            <a:endParaRPr lang="en-GB" sz="1150" dirty="0"/>
          </a:p>
        </p:txBody>
      </p:sp>
      <p:sp>
        <p:nvSpPr>
          <p:cNvPr id="11" name="TextBox 10">
            <a:extLst>
              <a:ext uri="{FF2B5EF4-FFF2-40B4-BE49-F238E27FC236}">
                <a16:creationId xmlns:a16="http://schemas.microsoft.com/office/drawing/2014/main" id="{44B21AE0-6F22-CF26-58F8-1C97BD84D173}"/>
              </a:ext>
            </a:extLst>
          </p:cNvPr>
          <p:cNvSpPr txBox="1"/>
          <p:nvPr/>
        </p:nvSpPr>
        <p:spPr>
          <a:xfrm>
            <a:off x="9830322" y="6862955"/>
            <a:ext cx="3363217" cy="2677656"/>
          </a:xfrm>
          <a:prstGeom prst="rect">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ts val="1200"/>
              </a:spcBef>
              <a:spcAft>
                <a:spcPts val="1800"/>
              </a:spcAft>
            </a:pPr>
            <a:r>
              <a:rPr lang="en-GB" sz="1400" dirty="0"/>
              <a:t>As part of the St. Finian’s Community College student leadership programme, </a:t>
            </a:r>
            <a:r>
              <a:rPr lang="en-GB" sz="1400" b="1" dirty="0"/>
              <a:t>Transition Year</a:t>
            </a:r>
            <a:r>
              <a:rPr lang="en-GB" sz="1400" dirty="0"/>
              <a:t> students are offering to meet parishioners to assist them with getting the most out of their devices (mobile phone, tablet, iPad etc). The students will offer this assistance under the supervision of their teacher in the parish centre, beginning next </a:t>
            </a:r>
            <a:r>
              <a:rPr lang="en-GB" sz="1400" b="1" u="sng" dirty="0"/>
              <a:t>Friday 24th April immediately following the 9.30am Mass.</a:t>
            </a:r>
            <a:r>
              <a:rPr lang="en-GB" sz="1400" b="1" dirty="0"/>
              <a:t> </a:t>
            </a:r>
            <a:r>
              <a:rPr lang="en-GB" sz="1400" dirty="0"/>
              <a:t>Please let the parish office know if you would be like to take part.	</a:t>
            </a: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B6D90A16-5A04-2503-51EF-C36DDE798E8D}"/>
              </a:ext>
            </a:extLst>
          </p:cNvPr>
          <p:cNvSpPr txBox="1"/>
          <p:nvPr/>
        </p:nvSpPr>
        <p:spPr>
          <a:xfrm>
            <a:off x="598209" y="1081871"/>
            <a:ext cx="6361661" cy="369332"/>
          </a:xfrm>
          <a:prstGeom prst="rect">
            <a:avLst/>
          </a:prstGeom>
          <a:noFill/>
        </p:spPr>
        <p:txBody>
          <a:bodyPr wrap="square" rtlCol="0">
            <a:spAutoFit/>
          </a:bodyPr>
          <a:lstStyle/>
          <a:p>
            <a:pPr algn="ctr"/>
            <a:r>
              <a:rPr lang="en-GB" b="1" dirty="0">
                <a:solidFill>
                  <a:schemeClr val="bg1"/>
                </a:solidFill>
              </a:rPr>
              <a:t>4</a:t>
            </a:r>
            <a:r>
              <a:rPr lang="en-GB" b="1" baseline="30000" dirty="0">
                <a:solidFill>
                  <a:schemeClr val="bg1"/>
                </a:solidFill>
              </a:rPr>
              <a:t>TH</a:t>
            </a:r>
            <a:r>
              <a:rPr lang="en-GB" b="1" dirty="0">
                <a:solidFill>
                  <a:schemeClr val="bg1"/>
                </a:solidFill>
              </a:rPr>
              <a:t> SUNDAY OF EASTER      26 APRIL 2026        YEAR A</a:t>
            </a:r>
            <a:r>
              <a:rPr lang="en-GB" dirty="0">
                <a:solidFill>
                  <a:schemeClr val="bg1"/>
                </a:solidFill>
              </a:rPr>
              <a:t> </a:t>
            </a:r>
          </a:p>
        </p:txBody>
      </p:sp>
      <p:sp>
        <p:nvSpPr>
          <p:cNvPr id="25" name="Title 3">
            <a:extLst>
              <a:ext uri="{FF2B5EF4-FFF2-40B4-BE49-F238E27FC236}">
                <a16:creationId xmlns:a16="http://schemas.microsoft.com/office/drawing/2014/main" id="{99F0F4A8-9D88-A00B-6F1B-A3B9F9FE2E83}"/>
              </a:ext>
            </a:extLst>
          </p:cNvPr>
          <p:cNvSpPr txBox="1">
            <a:spLocks/>
          </p:cNvSpPr>
          <p:nvPr/>
        </p:nvSpPr>
        <p:spPr>
          <a:xfrm>
            <a:off x="8872747" y="2716112"/>
            <a:ext cx="2733429" cy="2585323"/>
          </a:xfrm>
          <a:prstGeom prst="rect">
            <a:avLst/>
          </a:prstGeom>
          <a:solidFill>
            <a:srgbClr val="FFFFE1"/>
          </a:solidFill>
        </p:spPr>
        <p:txBody>
          <a:bodyPr vert="horz" wrap="square" lIns="91440" tIns="45720" rIns="91440" bIns="4572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en-GB" sz="1200" dirty="0">
                <a:solidFill>
                  <a:srgbClr val="000000"/>
                </a:solidFill>
                <a:latin typeface="Calibri" panose="020F0502020204030204" pitchFamily="34" charset="0"/>
                <a:ea typeface="Calibri" panose="020F0502020204030204" pitchFamily="34" charset="0"/>
                <a:cs typeface="Calibri" panose="020F0502020204030204" pitchFamily="34" charset="0"/>
              </a:rPr>
              <a:t>In response to a significant number of parishioners who expressed interest in volunteering in the parish, when the Parish Pastoral Council conducted a series of questionnaires over four Sundays as part of the Building Hope initiative last summer/autumn, the PPC has organised a </a:t>
            </a:r>
            <a:r>
              <a:rPr lang="en-GB" sz="1200" b="1" dirty="0">
                <a:solidFill>
                  <a:srgbClr val="000000"/>
                </a:solidFill>
                <a:latin typeface="Calibri" panose="020F0502020204030204" pitchFamily="34" charset="0"/>
                <a:ea typeface="Calibri" panose="020F0502020204030204" pitchFamily="34" charset="0"/>
                <a:cs typeface="Calibri" panose="020F0502020204030204" pitchFamily="34" charset="0"/>
              </a:rPr>
              <a:t>Parish Volunteer Fair </a:t>
            </a:r>
            <a:r>
              <a:rPr lang="en-GB" sz="1200" dirty="0">
                <a:solidFill>
                  <a:srgbClr val="000000"/>
                </a:solidFill>
                <a:latin typeface="Calibri" panose="020F0502020204030204" pitchFamily="34" charset="0"/>
                <a:ea typeface="Calibri" panose="020F0502020204030204" pitchFamily="34" charset="0"/>
                <a:cs typeface="Calibri" panose="020F0502020204030204" pitchFamily="34" charset="0"/>
              </a:rPr>
              <a:t>this Sunday 19</a:t>
            </a:r>
            <a:r>
              <a:rPr lang="en-GB" sz="12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th</a:t>
            </a:r>
            <a:r>
              <a:rPr lang="en-GB" sz="1200" dirty="0">
                <a:solidFill>
                  <a:srgbClr val="000000"/>
                </a:solidFill>
                <a:latin typeface="Calibri" panose="020F0502020204030204" pitchFamily="34" charset="0"/>
                <a:ea typeface="Calibri" panose="020F0502020204030204" pitchFamily="34" charset="0"/>
                <a:cs typeface="Calibri" panose="020F0502020204030204" pitchFamily="34" charset="0"/>
              </a:rPr>
              <a:t> April. Parishioners who would like to get more information or volunteer for a particular ministry or activity can chat briefly with a representative from that group in the parish centre immediately after 11.00am Mass.  Tea/coffee etc will be available.</a:t>
            </a:r>
          </a:p>
        </p:txBody>
      </p:sp>
      <p:sp>
        <p:nvSpPr>
          <p:cNvPr id="29" name="TextBox 28">
            <a:extLst>
              <a:ext uri="{FF2B5EF4-FFF2-40B4-BE49-F238E27FC236}">
                <a16:creationId xmlns:a16="http://schemas.microsoft.com/office/drawing/2014/main" id="{43F08ED1-5DA7-7FF4-0B1E-CAECBD774647}"/>
              </a:ext>
            </a:extLst>
          </p:cNvPr>
          <p:cNvSpPr txBox="1"/>
          <p:nvPr/>
        </p:nvSpPr>
        <p:spPr>
          <a:xfrm>
            <a:off x="4978188" y="7117196"/>
            <a:ext cx="2483131" cy="292388"/>
          </a:xfrm>
          <a:prstGeom prst="rect">
            <a:avLst/>
          </a:prstGeom>
          <a:noFill/>
        </p:spPr>
        <p:txBody>
          <a:bodyPr wrap="square" rtlCol="0">
            <a:spAutoFit/>
          </a:bodyPr>
          <a:lstStyle/>
          <a:p>
            <a:pPr algn="ctr"/>
            <a:r>
              <a:rPr lang="en-GB" sz="1300" b="1" i="1" dirty="0"/>
              <a:t>Una Molloy PPC &amp; Fr Richard</a:t>
            </a:r>
          </a:p>
        </p:txBody>
      </p:sp>
      <p:pic>
        <p:nvPicPr>
          <p:cNvPr id="30" name="Picture 29">
            <a:extLst>
              <a:ext uri="{FF2B5EF4-FFF2-40B4-BE49-F238E27FC236}">
                <a16:creationId xmlns:a16="http://schemas.microsoft.com/office/drawing/2014/main" id="{995F3C61-8434-8219-CFAC-2FB01728164B}"/>
              </a:ext>
            </a:extLst>
          </p:cNvPr>
          <p:cNvPicPr>
            <a:picLocks noChangeAspect="1"/>
          </p:cNvPicPr>
          <p:nvPr/>
        </p:nvPicPr>
        <p:blipFill>
          <a:blip r:embed="rId3">
            <a:extLst>
              <a:ext uri="{28A0092B-C50C-407E-A947-70E740481C1C}">
                <a14:useLocalDpi xmlns:a14="http://schemas.microsoft.com/office/drawing/2010/main" val="0"/>
              </a:ext>
            </a:extLst>
          </a:blip>
          <a:srcRect l="7606" t="5918" r="12036" b="8388"/>
          <a:stretch>
            <a:fillRect/>
          </a:stretch>
        </p:blipFill>
        <p:spPr>
          <a:xfrm>
            <a:off x="-6895370" y="6651879"/>
            <a:ext cx="3483221" cy="2635011"/>
          </a:xfrm>
          <a:prstGeom prst="rect">
            <a:avLst/>
          </a:prstGeom>
        </p:spPr>
      </p:pic>
      <p:pic>
        <p:nvPicPr>
          <p:cNvPr id="5" name="Picture 4">
            <a:extLst>
              <a:ext uri="{FF2B5EF4-FFF2-40B4-BE49-F238E27FC236}">
                <a16:creationId xmlns:a16="http://schemas.microsoft.com/office/drawing/2014/main" id="{9394FBA3-6669-1975-9A9A-85C6991EC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25671" y="3234204"/>
            <a:ext cx="2716183" cy="2037137"/>
          </a:xfrm>
          <a:prstGeom prst="rect">
            <a:avLst/>
          </a:prstGeom>
        </p:spPr>
      </p:pic>
      <p:grpSp>
        <p:nvGrpSpPr>
          <p:cNvPr id="21" name="Group 20">
            <a:extLst>
              <a:ext uri="{FF2B5EF4-FFF2-40B4-BE49-F238E27FC236}">
                <a16:creationId xmlns:a16="http://schemas.microsoft.com/office/drawing/2014/main" id="{8448BE92-2273-848C-1D3D-90B3D8F22DBC}"/>
              </a:ext>
            </a:extLst>
          </p:cNvPr>
          <p:cNvGrpSpPr/>
          <p:nvPr/>
        </p:nvGrpSpPr>
        <p:grpSpPr>
          <a:xfrm>
            <a:off x="152834" y="7429722"/>
            <a:ext cx="7254007" cy="2790732"/>
            <a:chOff x="319171" y="7368078"/>
            <a:chExt cx="6877101" cy="2790732"/>
          </a:xfrm>
        </p:grpSpPr>
        <p:pic>
          <p:nvPicPr>
            <p:cNvPr id="3" name="Picture 2">
              <a:extLst>
                <a:ext uri="{FF2B5EF4-FFF2-40B4-BE49-F238E27FC236}">
                  <a16:creationId xmlns:a16="http://schemas.microsoft.com/office/drawing/2014/main" id="{F0DE584C-42F2-A791-A8FE-812819EA5520}"/>
                </a:ext>
              </a:extLst>
            </p:cNvPr>
            <p:cNvPicPr>
              <a:picLocks noChangeAspect="1"/>
            </p:cNvPicPr>
            <p:nvPr/>
          </p:nvPicPr>
          <p:blipFill>
            <a:blip r:embed="rId5">
              <a:extLst>
                <a:ext uri="{28A0092B-C50C-407E-A947-70E740481C1C}">
                  <a14:useLocalDpi xmlns:a14="http://schemas.microsoft.com/office/drawing/2010/main" val="0"/>
                </a:ext>
              </a:extLst>
            </a:blip>
            <a:srcRect l="28681" t="27283" b="41894"/>
            <a:stretch>
              <a:fillRect/>
            </a:stretch>
          </p:blipFill>
          <p:spPr>
            <a:xfrm>
              <a:off x="319171" y="7368078"/>
              <a:ext cx="4517792" cy="1328165"/>
            </a:xfrm>
            <a:prstGeom prst="rect">
              <a:avLst/>
            </a:prstGeom>
          </p:spPr>
        </p:pic>
        <p:pic>
          <p:nvPicPr>
            <p:cNvPr id="9" name="Picture 8">
              <a:extLst>
                <a:ext uri="{FF2B5EF4-FFF2-40B4-BE49-F238E27FC236}">
                  <a16:creationId xmlns:a16="http://schemas.microsoft.com/office/drawing/2014/main" id="{0D5097FA-790D-EEA9-EA3A-41F0CCFA0D6B}"/>
                </a:ext>
              </a:extLst>
            </p:cNvPr>
            <p:cNvPicPr>
              <a:picLocks noChangeAspect="1"/>
            </p:cNvPicPr>
            <p:nvPr/>
          </p:nvPicPr>
          <p:blipFill>
            <a:blip r:embed="rId6">
              <a:extLst>
                <a:ext uri="{28A0092B-C50C-407E-A947-70E740481C1C}">
                  <a14:useLocalDpi xmlns:a14="http://schemas.microsoft.com/office/drawing/2010/main" val="0"/>
                </a:ext>
              </a:extLst>
            </a:blip>
            <a:srcRect l="31435" r="7834"/>
            <a:stretch>
              <a:fillRect/>
            </a:stretch>
          </p:blipFill>
          <p:spPr>
            <a:xfrm>
              <a:off x="4812177" y="7368380"/>
              <a:ext cx="1198205" cy="1333610"/>
            </a:xfrm>
            <a:prstGeom prst="rect">
              <a:avLst/>
            </a:prstGeom>
          </p:spPr>
        </p:pic>
        <p:pic>
          <p:nvPicPr>
            <p:cNvPr id="15" name="Picture 14">
              <a:extLst>
                <a:ext uri="{FF2B5EF4-FFF2-40B4-BE49-F238E27FC236}">
                  <a16:creationId xmlns:a16="http://schemas.microsoft.com/office/drawing/2014/main" id="{C3A351C4-4787-F25F-49D8-29DC05063A4F}"/>
                </a:ext>
              </a:extLst>
            </p:cNvPr>
            <p:cNvPicPr>
              <a:picLocks noChangeAspect="1"/>
            </p:cNvPicPr>
            <p:nvPr/>
          </p:nvPicPr>
          <p:blipFill>
            <a:blip r:embed="rId7">
              <a:extLst>
                <a:ext uri="{28A0092B-C50C-407E-A947-70E740481C1C}">
                  <a14:useLocalDpi xmlns:a14="http://schemas.microsoft.com/office/drawing/2010/main" val="0"/>
                </a:ext>
              </a:extLst>
            </a:blip>
            <a:srcRect l="2248" b="11059"/>
            <a:stretch>
              <a:fillRect/>
            </a:stretch>
          </p:blipFill>
          <p:spPr>
            <a:xfrm>
              <a:off x="338187" y="8696243"/>
              <a:ext cx="2344591" cy="1451099"/>
            </a:xfrm>
            <a:prstGeom prst="rect">
              <a:avLst/>
            </a:prstGeom>
          </p:spPr>
        </p:pic>
        <p:pic>
          <p:nvPicPr>
            <p:cNvPr id="18" name="Picture 17">
              <a:extLst>
                <a:ext uri="{FF2B5EF4-FFF2-40B4-BE49-F238E27FC236}">
                  <a16:creationId xmlns:a16="http://schemas.microsoft.com/office/drawing/2014/main" id="{6B605F18-A5F9-F06E-303E-682B46520C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3708659" y="8831925"/>
              <a:ext cx="1448962" cy="1198204"/>
            </a:xfrm>
            <a:prstGeom prst="rect">
              <a:avLst/>
            </a:prstGeom>
          </p:spPr>
        </p:pic>
        <p:pic>
          <p:nvPicPr>
            <p:cNvPr id="12" name="Picture 11">
              <a:extLst>
                <a:ext uri="{FF2B5EF4-FFF2-40B4-BE49-F238E27FC236}">
                  <a16:creationId xmlns:a16="http://schemas.microsoft.com/office/drawing/2014/main" id="{A706E20C-3401-5AD2-76C1-40DBB6E660C1}"/>
                </a:ext>
              </a:extLst>
            </p:cNvPr>
            <p:cNvPicPr>
              <a:picLocks noChangeAspect="1"/>
            </p:cNvPicPr>
            <p:nvPr/>
          </p:nvPicPr>
          <p:blipFill>
            <a:blip r:embed="rId9">
              <a:extLst>
                <a:ext uri="{28A0092B-C50C-407E-A947-70E740481C1C}">
                  <a14:useLocalDpi xmlns:a14="http://schemas.microsoft.com/office/drawing/2010/main" val="0"/>
                </a:ext>
              </a:extLst>
            </a:blip>
            <a:srcRect t="17809"/>
            <a:stretch>
              <a:fillRect/>
            </a:stretch>
          </p:blipFill>
          <p:spPr>
            <a:xfrm rot="5400000">
              <a:off x="4739637" y="8881891"/>
              <a:ext cx="1505974" cy="1023561"/>
            </a:xfrm>
            <a:prstGeom prst="rect">
              <a:avLst/>
            </a:prstGeom>
          </p:spPr>
        </p:pic>
        <p:pic>
          <p:nvPicPr>
            <p:cNvPr id="7" name="Picture 6">
              <a:extLst>
                <a:ext uri="{FF2B5EF4-FFF2-40B4-BE49-F238E27FC236}">
                  <a16:creationId xmlns:a16="http://schemas.microsoft.com/office/drawing/2014/main" id="{FC61158E-DFF5-893A-F98A-BCF9979B24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2501041" y="8822800"/>
              <a:ext cx="1462567" cy="1209454"/>
            </a:xfrm>
            <a:prstGeom prst="rect">
              <a:avLst/>
            </a:prstGeom>
          </p:spPr>
        </p:pic>
        <p:sp>
          <p:nvSpPr>
            <p:cNvPr id="20" name="TextBox 19">
              <a:extLst>
                <a:ext uri="{FF2B5EF4-FFF2-40B4-BE49-F238E27FC236}">
                  <a16:creationId xmlns:a16="http://schemas.microsoft.com/office/drawing/2014/main" id="{8B4D3B23-E70C-3BD2-E806-5A44CDD697CF}"/>
                </a:ext>
              </a:extLst>
            </p:cNvPr>
            <p:cNvSpPr txBox="1"/>
            <p:nvPr/>
          </p:nvSpPr>
          <p:spPr>
            <a:xfrm>
              <a:off x="5998067" y="7368079"/>
              <a:ext cx="1198205" cy="2785378"/>
            </a:xfrm>
            <a:prstGeom prst="rect">
              <a:avLst/>
            </a:prstGeom>
            <a:solidFill>
              <a:schemeClr val="accent2">
                <a:lumMod val="60000"/>
                <a:lumOff val="40000"/>
              </a:schemeClr>
            </a:solidFill>
          </p:spPr>
          <p:txBody>
            <a:bodyPr wrap="square" rtlCol="0">
              <a:spAutoFit/>
            </a:bodyPr>
            <a:lstStyle/>
            <a:p>
              <a:pPr algn="ctr"/>
              <a:r>
                <a:rPr lang="en-GB" sz="1250" b="1" dirty="0"/>
                <a:t>Some photos taken of the Sacrament of Confirmation in our parish.</a:t>
              </a:r>
            </a:p>
            <a:p>
              <a:pPr algn="ctr"/>
              <a:r>
                <a:rPr lang="en-GB" sz="1250" b="1" dirty="0"/>
                <a:t>We wish the boys and girls who were confirmed this week every joy and blessing as they journey onwards in their lives.</a:t>
              </a:r>
            </a:p>
          </p:txBody>
        </p:sp>
      </p:grpSp>
      <p:sp>
        <p:nvSpPr>
          <p:cNvPr id="1041" name="TextBox 1040">
            <a:extLst>
              <a:ext uri="{FF2B5EF4-FFF2-40B4-BE49-F238E27FC236}">
                <a16:creationId xmlns:a16="http://schemas.microsoft.com/office/drawing/2014/main" id="{783CD268-20D6-ABFE-0ACC-6464A97B6D98}"/>
              </a:ext>
            </a:extLst>
          </p:cNvPr>
          <p:cNvSpPr txBox="1"/>
          <p:nvPr/>
        </p:nvSpPr>
        <p:spPr>
          <a:xfrm>
            <a:off x="152834" y="10152305"/>
            <a:ext cx="7248525" cy="646331"/>
          </a:xfrm>
          <a:prstGeom prst="rect">
            <a:avLst/>
          </a:prstGeom>
          <a:solidFill>
            <a:srgbClr val="1A78A2"/>
          </a:solidFill>
          <a:ln>
            <a:solidFill>
              <a:srgbClr val="1A78A2"/>
            </a:solidFill>
          </a:ln>
        </p:spPr>
        <p:txBody>
          <a:bodyPr wrap="square">
            <a:spAutoFit/>
          </a:bodyPr>
          <a:lstStyle/>
          <a:p>
            <a:pPr algn="ctr">
              <a:spcBef>
                <a:spcPts val="100"/>
              </a:spcBef>
            </a:pPr>
            <a:r>
              <a:rPr lang="en-GB" sz="900" b="1" kern="1400" dirty="0">
                <a:solidFill>
                  <a:schemeClr val="bg1"/>
                </a:solidFill>
                <a:latin typeface="Arial" panose="020B0604020202020204" pitchFamily="34" charset="0"/>
              </a:rPr>
              <a:t>SUNDAY  MASSES:  (Sat Vigil) 6pm; 9am; 11am &amp; 5pm            WEEKDAY MASSES:  MONDAY to SATURDAY 10:00am   </a:t>
            </a:r>
            <a:endParaRPr lang="en-GB" sz="900" kern="1400" dirty="0">
              <a:solidFill>
                <a:schemeClr val="bg1"/>
              </a:solidFill>
              <a:latin typeface="Calibri" panose="020F0502020204030204" pitchFamily="34" charset="0"/>
            </a:endParaRPr>
          </a:p>
          <a:p>
            <a:pPr algn="ctr"/>
            <a:r>
              <a:rPr lang="en-GB" sz="900" b="1" kern="1400" dirty="0">
                <a:solidFill>
                  <a:schemeClr val="bg1"/>
                </a:solidFill>
                <a:latin typeface="Arial" panose="020B0604020202020204" pitchFamily="34" charset="0"/>
              </a:rPr>
              <a:t>CONFESSIONS:    SATURDAY 10:45am to11:30am in the Sacristy</a:t>
            </a:r>
            <a:endParaRPr lang="en-GB" sz="900" kern="1400" dirty="0">
              <a:solidFill>
                <a:schemeClr val="bg1"/>
              </a:solidFill>
              <a:latin typeface="Calibri" panose="020F0502020204030204" pitchFamily="34" charset="0"/>
            </a:endParaRPr>
          </a:p>
          <a:p>
            <a:pPr algn="ctr"/>
            <a:r>
              <a:rPr lang="en-GB" sz="900" b="1" kern="1400" dirty="0">
                <a:solidFill>
                  <a:schemeClr val="bg1"/>
                </a:solidFill>
                <a:latin typeface="Arial" panose="020B0604020202020204" pitchFamily="34" charset="0"/>
              </a:rPr>
              <a:t>ADORATION:  MON, TUES, THURS &amp; SAT:10:30AM—11:30AM     WEDNESDAY: 6pm  - 9pm     FRIDAY: 3pm—6pm </a:t>
            </a:r>
            <a:endParaRPr lang="en-GB" sz="900" kern="1400" dirty="0">
              <a:solidFill>
                <a:schemeClr val="bg1"/>
              </a:solidFill>
              <a:latin typeface="Calibri" panose="020F0502020204030204" pitchFamily="34" charset="0"/>
            </a:endParaRPr>
          </a:p>
          <a:p>
            <a:pPr algn="ctr"/>
            <a:r>
              <a:rPr lang="en-GB" sz="900" b="1" kern="1400" dirty="0">
                <a:solidFill>
                  <a:schemeClr val="bg1"/>
                </a:solidFill>
                <a:latin typeface="Calibri" panose="020F0502020204030204" pitchFamily="34" charset="0"/>
              </a:rPr>
              <a:t>All our ceremonies are broadcast online at www.brackenstown-parish.com</a:t>
            </a:r>
            <a:endParaRPr lang="en-GB" sz="900" kern="1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134588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DDA894-A1EA-01F8-A090-C42F7F9267D5}"/>
              </a:ext>
            </a:extLst>
          </p:cNvPr>
          <p:cNvSpPr/>
          <p:nvPr/>
        </p:nvSpPr>
        <p:spPr>
          <a:xfrm>
            <a:off x="311226" y="8011710"/>
            <a:ext cx="6958207" cy="294723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F9C23A19-5891-0D6B-034F-6BAB2F3093AB}"/>
              </a:ext>
            </a:extLst>
          </p:cNvPr>
          <p:cNvSpPr>
            <a:spLocks noGrp="1"/>
          </p:cNvSpPr>
          <p:nvPr>
            <p:ph sz="half" idx="1"/>
          </p:nvPr>
        </p:nvSpPr>
        <p:spPr>
          <a:xfrm>
            <a:off x="232448" y="376535"/>
            <a:ext cx="3635567" cy="7511763"/>
          </a:xfrm>
        </p:spPr>
        <p:txBody>
          <a:bodyPr>
            <a:noAutofit/>
          </a:bodyPr>
          <a:lstStyle/>
          <a:p>
            <a:pPr marL="0" indent="0" algn="just">
              <a:spcBef>
                <a:spcPts val="600"/>
              </a:spcBef>
              <a:buNone/>
            </a:pPr>
            <a:r>
              <a:rPr lang="en-GB" sz="1150" dirty="0"/>
              <a:t>Our weekly exploration of </a:t>
            </a:r>
            <a:r>
              <a:rPr lang="en-GB" sz="1150" b="1" dirty="0"/>
              <a:t>St. Matthew’s Gospel </a:t>
            </a:r>
            <a:r>
              <a:rPr lang="en-GB" sz="1150" dirty="0"/>
              <a:t>continues each Monday at 7.30pm in the parish centre. The study centres around a video presentation, followed by an opportunity for questions and discussion. St. Matthew’s Gospel is the one that we are reading at Sunday Mass this year.</a:t>
            </a:r>
          </a:p>
          <a:p>
            <a:pPr marL="0" indent="0" algn="just">
              <a:spcBef>
                <a:spcPts val="600"/>
              </a:spcBef>
              <a:buNone/>
            </a:pPr>
            <a:r>
              <a:rPr lang="en-GB" sz="1150" dirty="0"/>
              <a:t>As part of the St. Finian’s Community College student leadership programme, </a:t>
            </a:r>
            <a:r>
              <a:rPr lang="en-GB" sz="1150" b="1" dirty="0"/>
              <a:t>Transition Year students </a:t>
            </a:r>
            <a:r>
              <a:rPr lang="en-GB" sz="1150" dirty="0"/>
              <a:t>are offering to meet parishioners to assist them with getting the most out of their devices (mobile phone, tablet, iPad etc). The students are offering this assistance under the supervision of their teacher in the parish centre. The first session took place on </a:t>
            </a:r>
            <a:r>
              <a:rPr lang="en-GB" sz="1150" b="1" dirty="0"/>
              <a:t>Friday</a:t>
            </a:r>
            <a:r>
              <a:rPr lang="en-GB" sz="1150" dirty="0"/>
              <a:t> following the 10.00am Mass. Please let the parish office know if you would be like to take part.	 </a:t>
            </a:r>
          </a:p>
          <a:p>
            <a:pPr marL="0" indent="0" algn="just">
              <a:spcBef>
                <a:spcPts val="600"/>
              </a:spcBef>
              <a:buNone/>
            </a:pPr>
            <a:r>
              <a:rPr lang="en-GB" sz="1150" dirty="0"/>
              <a:t>Many thanks to parishioners and visitors who have returned </a:t>
            </a:r>
            <a:r>
              <a:rPr lang="en-GB" sz="1150" b="1" dirty="0"/>
              <a:t>Easter Offerings. </a:t>
            </a:r>
            <a:r>
              <a:rPr lang="en-GB" sz="1150" dirty="0"/>
              <a:t>Easter offering envelopes are available on tables around the church. </a:t>
            </a:r>
          </a:p>
          <a:p>
            <a:pPr marL="0" indent="0" algn="just">
              <a:spcBef>
                <a:spcPts val="600"/>
              </a:spcBef>
              <a:buNone/>
            </a:pPr>
            <a:r>
              <a:rPr lang="en-GB" sz="1150" dirty="0"/>
              <a:t>Thanks, too, to parishioners who have handed in their </a:t>
            </a:r>
            <a:r>
              <a:rPr lang="en-GB" sz="1150" b="1" dirty="0"/>
              <a:t>Trocaire Lenten box. </a:t>
            </a:r>
            <a:r>
              <a:rPr lang="en-GB" sz="1150" dirty="0"/>
              <a:t>We ask that these be returned to the parish office or sacristy this </a:t>
            </a:r>
            <a:r>
              <a:rPr lang="en-GB" sz="1150" b="1" dirty="0"/>
              <a:t>Sunday 26th April</a:t>
            </a:r>
            <a:r>
              <a:rPr lang="en-GB" sz="1150" dirty="0"/>
              <a:t>! Many thanks for your generous contributions!	</a:t>
            </a:r>
          </a:p>
          <a:p>
            <a:pPr marL="0" indent="0" algn="just">
              <a:spcBef>
                <a:spcPts val="600"/>
              </a:spcBef>
              <a:buNone/>
            </a:pPr>
            <a:r>
              <a:rPr lang="en-GB" sz="1150" dirty="0"/>
              <a:t>The family of the late Breege McGuinness would like to thank their friends and families who supported them through their sad time.</a:t>
            </a:r>
          </a:p>
          <a:p>
            <a:pPr marL="0" indent="0" algn="just">
              <a:spcBef>
                <a:spcPts val="600"/>
              </a:spcBef>
              <a:buNone/>
            </a:pPr>
            <a:r>
              <a:rPr lang="en-GB" sz="1150" dirty="0"/>
              <a:t>The Diocesan Office of Mission and Ministry are taking applications for both the </a:t>
            </a:r>
            <a:r>
              <a:rPr lang="en-GB" sz="1150" b="1" dirty="0"/>
              <a:t>Pathways and Catechesis courses </a:t>
            </a:r>
            <a:r>
              <a:rPr lang="en-GB" sz="1150" dirty="0"/>
              <a:t>for the coming year, which will start in September. A significant number of our parishioners have participated in these programmes over the past few years and found them very helpful in engaging in ministry in the parish. For more information, see the posters on our notice boards or on our website.	</a:t>
            </a:r>
            <a:r>
              <a:rPr lang="en-GB" sz="1200" dirty="0"/>
              <a:t> </a:t>
            </a:r>
          </a:p>
          <a:p>
            <a:pPr marL="0" indent="0" algn="just">
              <a:spcBef>
                <a:spcPts val="600"/>
              </a:spcBef>
              <a:buNone/>
            </a:pPr>
            <a:r>
              <a:rPr lang="en-GB" sz="1200" b="1" dirty="0"/>
              <a:t>LEGION OF MARY:</a:t>
            </a:r>
          </a:p>
          <a:p>
            <a:pPr marL="0" indent="0" algn="just">
              <a:spcBef>
                <a:spcPts val="100"/>
              </a:spcBef>
              <a:buNone/>
            </a:pPr>
            <a:r>
              <a:rPr lang="en-GB" sz="1150" b="1" dirty="0"/>
              <a:t>Holy Mass for Anniversary of Venerable Edel Quinn </a:t>
            </a:r>
            <a:r>
              <a:rPr lang="en-GB" sz="1150" dirty="0"/>
              <a:t>11am Saturday 9th May 2026 in St. Saviour’s Church, Dominick Street, Dublin 1</a:t>
            </a:r>
          </a:p>
          <a:p>
            <a:pPr marL="0" indent="0" algn="just">
              <a:spcBef>
                <a:spcPts val="100"/>
              </a:spcBef>
              <a:buNone/>
            </a:pPr>
            <a:r>
              <a:rPr lang="en-GB" sz="1150" b="1" dirty="0"/>
              <a:t>Religious Goods- Suitable for families</a:t>
            </a:r>
          </a:p>
          <a:p>
            <a:pPr marL="0" indent="0" algn="just">
              <a:spcBef>
                <a:spcPts val="100"/>
              </a:spcBef>
              <a:buNone/>
            </a:pPr>
            <a:r>
              <a:rPr lang="en-GB" sz="1150" dirty="0"/>
              <a:t>Confirmation and Holy Communion cards, prayer books, beads, medals and rosettes. Also Baptism cards and candles, motorist prayers, key rings, children’s books and lots more at repository Saturday evenings and Sunday mornings. </a:t>
            </a:r>
          </a:p>
          <a:p>
            <a:pPr marL="0" indent="0" algn="just">
              <a:spcBef>
                <a:spcPts val="600"/>
              </a:spcBef>
              <a:buNone/>
            </a:pPr>
            <a:endParaRPr lang="en-GB" sz="1200" dirty="0"/>
          </a:p>
        </p:txBody>
      </p:sp>
      <p:sp>
        <p:nvSpPr>
          <p:cNvPr id="4" name="Content Placeholder 3">
            <a:extLst>
              <a:ext uri="{FF2B5EF4-FFF2-40B4-BE49-F238E27FC236}">
                <a16:creationId xmlns:a16="http://schemas.microsoft.com/office/drawing/2014/main" id="{07B0843E-521E-AD9F-707F-37651654DE1A}"/>
              </a:ext>
            </a:extLst>
          </p:cNvPr>
          <p:cNvSpPr>
            <a:spLocks noGrp="1"/>
          </p:cNvSpPr>
          <p:nvPr>
            <p:ph sz="half" idx="2"/>
          </p:nvPr>
        </p:nvSpPr>
        <p:spPr>
          <a:xfrm>
            <a:off x="3913871" y="393289"/>
            <a:ext cx="3425903" cy="7494333"/>
          </a:xfrm>
        </p:spPr>
        <p:txBody>
          <a:bodyPr>
            <a:normAutofit/>
          </a:bodyPr>
          <a:lstStyle/>
          <a:p>
            <a:pPr marL="0" indent="0" algn="just">
              <a:buNone/>
            </a:pPr>
            <a:r>
              <a:rPr lang="en-GB" sz="1300" dirty="0"/>
              <a:t>There are still some places available for our </a:t>
            </a:r>
            <a:r>
              <a:rPr lang="en-GB" sz="1300" b="1" dirty="0"/>
              <a:t>Partnership Pilgrimage to Rome and Assisi</a:t>
            </a:r>
            <a:r>
              <a:rPr lang="en-GB" sz="1300" dirty="0"/>
              <a:t>, which includes 2 nights in Assisi and 3 nights in Rome from 14-19th September. The pilgrimage is open to parishioners and friends from the parishes of Swords &amp; Drynam, River Valley, Donabate and Brackenstown. The cost of €1,495 per person sharing includes return flights to Rome with Aer Lingus, half board accommodation in Rome and Assisi, air conditioned coach throughout the pilgrimage and assistance of a Marian Pilgrimages representative. For more details, look out for the posters and flyers. To reserve a place, parishioners are asked to book directly with Marian pilgrimages with a non-refundable deposit of €400 per person by </a:t>
            </a:r>
            <a:r>
              <a:rPr lang="en-GB" sz="1300" b="1" dirty="0"/>
              <a:t>Friday 1st May</a:t>
            </a:r>
            <a:r>
              <a:rPr lang="en-GB" sz="1300" dirty="0"/>
              <a:t>. </a:t>
            </a:r>
            <a:r>
              <a:rPr lang="en-GB" sz="1300" b="1" dirty="0"/>
              <a:t>Contact the parish office to get the link </a:t>
            </a:r>
            <a:r>
              <a:rPr lang="en-GB" sz="1300" dirty="0"/>
              <a:t>to book for the pilgrimage directly online. </a:t>
            </a:r>
          </a:p>
          <a:p>
            <a:pPr marL="0" indent="0" algn="just">
              <a:spcBef>
                <a:spcPts val="600"/>
              </a:spcBef>
              <a:buNone/>
            </a:pPr>
            <a:r>
              <a:rPr lang="en-GB" sz="1200" dirty="0"/>
              <a:t>Transition Year students from both </a:t>
            </a:r>
            <a:r>
              <a:rPr lang="en-GB" sz="1200" b="1" dirty="0"/>
              <a:t>Colaiste Choilm and St. Finian’s Community College </a:t>
            </a:r>
            <a:r>
              <a:rPr lang="en-GB" sz="1200" dirty="0"/>
              <a:t>will be taking part in an </a:t>
            </a:r>
            <a:r>
              <a:rPr lang="en-GB" sz="1200" b="1" dirty="0"/>
              <a:t>Action Day on Thursday next 29th April </a:t>
            </a:r>
            <a:r>
              <a:rPr lang="en-GB" sz="1200" dirty="0"/>
              <a:t>as part of the Laudato Si Awards project. Under the supervision of Paddy O’ Byrne, from our Care for Creation Committee, the students will help create a ‘hotel’ for insects and plant some seeds that will attract bees, thus facilitating pollination and bio-diversity.</a:t>
            </a:r>
          </a:p>
        </p:txBody>
      </p:sp>
      <p:graphicFrame>
        <p:nvGraphicFramePr>
          <p:cNvPr id="9" name="Table 8">
            <a:extLst>
              <a:ext uri="{FF2B5EF4-FFF2-40B4-BE49-F238E27FC236}">
                <a16:creationId xmlns:a16="http://schemas.microsoft.com/office/drawing/2014/main" id="{FCF07C34-9E89-E3C7-6BFC-CD39BB213227}"/>
              </a:ext>
            </a:extLst>
          </p:cNvPr>
          <p:cNvGraphicFramePr>
            <a:graphicFrameLocks noGrp="1"/>
          </p:cNvGraphicFramePr>
          <p:nvPr>
            <p:extLst>
              <p:ext uri="{D42A27DB-BD31-4B8C-83A1-F6EECF244321}">
                <p14:modId xmlns:p14="http://schemas.microsoft.com/office/powerpoint/2010/main" val="3095942293"/>
              </p:ext>
            </p:extLst>
          </p:nvPr>
        </p:nvGraphicFramePr>
        <p:xfrm>
          <a:off x="5503896" y="8046205"/>
          <a:ext cx="1744552" cy="2778014"/>
        </p:xfrm>
        <a:graphic>
          <a:graphicData uri="http://schemas.openxmlformats.org/drawingml/2006/table">
            <a:tbl>
              <a:tblPr>
                <a:tableStyleId>{2D5ABB26-0587-4C30-8999-92F81FD0307C}</a:tableStyleId>
              </a:tblPr>
              <a:tblGrid>
                <a:gridCol w="281641">
                  <a:extLst>
                    <a:ext uri="{9D8B030D-6E8A-4147-A177-3AD203B41FA5}">
                      <a16:colId xmlns:a16="http://schemas.microsoft.com/office/drawing/2014/main" val="3659334702"/>
                    </a:ext>
                  </a:extLst>
                </a:gridCol>
                <a:gridCol w="1462911">
                  <a:extLst>
                    <a:ext uri="{9D8B030D-6E8A-4147-A177-3AD203B41FA5}">
                      <a16:colId xmlns:a16="http://schemas.microsoft.com/office/drawing/2014/main" val="1561571944"/>
                    </a:ext>
                  </a:extLst>
                </a:gridCol>
              </a:tblGrid>
              <a:tr h="408376">
                <a:tc gridSpan="2">
                  <a:txBody>
                    <a:bodyPr/>
                    <a:lstStyle/>
                    <a:p>
                      <a:pPr marR="0" indent="0" algn="ctr" rtl="0">
                        <a:lnSpc>
                          <a:spcPct val="100000"/>
                        </a:lnSpc>
                        <a:spcAft>
                          <a:spcPts val="0"/>
                        </a:spcAft>
                        <a:buNone/>
                      </a:pPr>
                      <a:r>
                        <a:rPr lang="en-GB" sz="1400" b="1" kern="1400" cap="small" spc="0" baseline="0" dirty="0">
                          <a:ln>
                            <a:noFill/>
                          </a:ln>
                          <a:solidFill>
                            <a:srgbClr val="000000"/>
                          </a:solidFill>
                          <a:effectLst/>
                        </a:rPr>
                        <a:t>10 AM MASSES </a:t>
                      </a:r>
                    </a:p>
                  </a:txBody>
                  <a:tcPr marL="0" marR="0" marT="0" marB="0"/>
                </a:tc>
                <a:tc hMerge="1">
                  <a:txBody>
                    <a:bodyPr/>
                    <a:lstStyle/>
                    <a:p>
                      <a:endParaRPr lang="en-GB"/>
                    </a:p>
                  </a:txBody>
                  <a:tcPr/>
                </a:tc>
                <a:extLst>
                  <a:ext uri="{0D108BD9-81ED-4DB2-BD59-A6C34878D82A}">
                    <a16:rowId xmlns:a16="http://schemas.microsoft.com/office/drawing/2014/main" val="515385370"/>
                  </a:ext>
                </a:extLst>
              </a:tr>
              <a:tr h="386964">
                <a:tc>
                  <a:txBody>
                    <a:bodyPr/>
                    <a:lstStyle/>
                    <a:p>
                      <a:pPr marR="0" indent="0" algn="ctr" rtl="0">
                        <a:lnSpc>
                          <a:spcPct val="119000"/>
                        </a:lnSpc>
                        <a:spcAft>
                          <a:spcPts val="600"/>
                        </a:spcAft>
                        <a:buNone/>
                      </a:pPr>
                      <a:r>
                        <a:rPr lang="en-IE" sz="800" b="1" kern="1400" dirty="0">
                          <a:ln>
                            <a:noFill/>
                          </a:ln>
                          <a:solidFill>
                            <a:srgbClr val="000000"/>
                          </a:solidFill>
                          <a:effectLst/>
                        </a:rPr>
                        <a:t>Mon</a:t>
                      </a:r>
                      <a:endParaRPr lang="en-IE" sz="1000" kern="1400" dirty="0">
                        <a:ln>
                          <a:noFill/>
                        </a:ln>
                        <a:solidFill>
                          <a:srgbClr val="000000"/>
                        </a:solidFill>
                        <a:effectLst/>
                        <a:latin typeface="Calibri" panose="020F0502020204030204" pitchFamily="34" charset="0"/>
                      </a:endParaRPr>
                    </a:p>
                  </a:txBody>
                  <a:tcPr marL="0" marR="0" marT="0" marB="0"/>
                </a:tc>
                <a:tc>
                  <a:txBody>
                    <a:bodyPr/>
                    <a:lstStyle/>
                    <a:p>
                      <a:pPr marR="0" indent="0" algn="l" rtl="0">
                        <a:lnSpc>
                          <a:spcPct val="94000"/>
                        </a:lnSpc>
                        <a:spcAft>
                          <a:spcPts val="0"/>
                        </a:spcAft>
                        <a:buNone/>
                      </a:pPr>
                      <a:r>
                        <a:rPr lang="en-IE" sz="1000" kern="1400" dirty="0">
                          <a:ln>
                            <a:noFill/>
                          </a:ln>
                          <a:solidFill>
                            <a:srgbClr val="000000"/>
                          </a:solidFill>
                          <a:effectLst/>
                        </a:rPr>
                        <a:t>Joe </a:t>
                      </a:r>
                      <a:r>
                        <a:rPr lang="en-IE" sz="1000" dirty="0"/>
                        <a:t>McLoughlin (RD)</a:t>
                      </a:r>
                    </a:p>
                    <a:p>
                      <a:pPr marR="0" indent="0" algn="l" rtl="0">
                        <a:lnSpc>
                          <a:spcPct val="94000"/>
                        </a:lnSpc>
                        <a:spcAft>
                          <a:spcPts val="0"/>
                        </a:spcAft>
                        <a:buNone/>
                      </a:pPr>
                      <a:r>
                        <a:rPr lang="en-IE" sz="1000" dirty="0"/>
                        <a:t>Michael Pentony (Rem)</a:t>
                      </a:r>
                    </a:p>
                  </a:txBody>
                  <a:tcPr marL="0" marR="0" marT="0" marB="0"/>
                </a:tc>
                <a:extLst>
                  <a:ext uri="{0D108BD9-81ED-4DB2-BD59-A6C34878D82A}">
                    <a16:rowId xmlns:a16="http://schemas.microsoft.com/office/drawing/2014/main" val="221410331"/>
                  </a:ext>
                </a:extLst>
              </a:tr>
              <a:tr h="218049">
                <a:tc>
                  <a:txBody>
                    <a:bodyPr/>
                    <a:lstStyle/>
                    <a:p>
                      <a:pPr marR="0" indent="0" algn="ctr" rtl="0">
                        <a:lnSpc>
                          <a:spcPct val="119000"/>
                        </a:lnSpc>
                        <a:spcAft>
                          <a:spcPts val="600"/>
                        </a:spcAft>
                        <a:buNone/>
                      </a:pPr>
                      <a:r>
                        <a:rPr lang="en-IE" sz="800" b="1" kern="1400" dirty="0">
                          <a:ln>
                            <a:noFill/>
                          </a:ln>
                          <a:solidFill>
                            <a:srgbClr val="000000"/>
                          </a:solidFill>
                          <a:effectLst/>
                        </a:rPr>
                        <a:t>Tues</a:t>
                      </a:r>
                      <a:endParaRPr lang="en-IE" sz="1000" kern="1400" dirty="0">
                        <a:ln>
                          <a:noFill/>
                        </a:ln>
                        <a:solidFill>
                          <a:srgbClr val="000000"/>
                        </a:solidFill>
                        <a:effectLst/>
                        <a:latin typeface="Calibri" panose="020F0502020204030204" pitchFamily="34" charset="0"/>
                      </a:endParaRPr>
                    </a:p>
                  </a:txBody>
                  <a:tcPr marL="0" marR="0" marT="0" marB="0"/>
                </a:tc>
                <a:tc>
                  <a:txBody>
                    <a:bodyPr/>
                    <a:lstStyle/>
                    <a:p>
                      <a:pPr marR="0" indent="0" algn="l" rtl="0">
                        <a:lnSpc>
                          <a:spcPct val="94000"/>
                        </a:lnSpc>
                        <a:spcAft>
                          <a:spcPts val="0"/>
                        </a:spcAft>
                        <a:buNone/>
                      </a:pPr>
                      <a:r>
                        <a:rPr lang="en-IE" sz="1000" kern="1400" dirty="0">
                          <a:ln>
                            <a:noFill/>
                          </a:ln>
                          <a:solidFill>
                            <a:srgbClr val="000000"/>
                          </a:solidFill>
                          <a:effectLst/>
                        </a:rPr>
                        <a:t>Pat McGonigle (RD)</a:t>
                      </a:r>
                      <a:endParaRPr lang="en-IE" sz="1000" kern="1400" dirty="0">
                        <a:ln>
                          <a:noFill/>
                        </a:ln>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618177762"/>
                  </a:ext>
                </a:extLst>
              </a:tr>
              <a:tr h="363710">
                <a:tc>
                  <a:txBody>
                    <a:bodyPr/>
                    <a:lstStyle/>
                    <a:p>
                      <a:pPr marR="0" indent="0" algn="ctr" rtl="0">
                        <a:lnSpc>
                          <a:spcPct val="119000"/>
                        </a:lnSpc>
                        <a:spcAft>
                          <a:spcPts val="600"/>
                        </a:spcAft>
                        <a:buNone/>
                      </a:pPr>
                      <a:r>
                        <a:rPr lang="en-IE" sz="800" b="1" kern="1400" dirty="0">
                          <a:ln>
                            <a:noFill/>
                          </a:ln>
                          <a:solidFill>
                            <a:srgbClr val="000000"/>
                          </a:solidFill>
                          <a:effectLst/>
                        </a:rPr>
                        <a:t>Wed</a:t>
                      </a:r>
                      <a:endParaRPr lang="en-IE" sz="1000" kern="1400" dirty="0">
                        <a:ln>
                          <a:noFill/>
                        </a:ln>
                        <a:solidFill>
                          <a:srgbClr val="000000"/>
                        </a:solidFill>
                        <a:effectLst/>
                        <a:latin typeface="Calibri" panose="020F0502020204030204" pitchFamily="34" charset="0"/>
                      </a:endParaRPr>
                    </a:p>
                  </a:txBody>
                  <a:tcPr marL="0" marR="0" marT="0" marB="0"/>
                </a:tc>
                <a:tc>
                  <a:txBody>
                    <a:bodyPr/>
                    <a:lstStyle/>
                    <a:p>
                      <a:pPr marL="0" marR="0" lvl="0" indent="0" algn="l" defTabSz="685800" rtl="0" eaLnBrk="1" fontAlgn="auto" latinLnBrk="0" hangingPunct="1">
                        <a:lnSpc>
                          <a:spcPct val="94000"/>
                        </a:lnSpc>
                        <a:spcBef>
                          <a:spcPts val="0"/>
                        </a:spcBef>
                        <a:spcAft>
                          <a:spcPts val="0"/>
                        </a:spcAft>
                        <a:buClrTx/>
                        <a:buSzTx/>
                        <a:buFontTx/>
                        <a:buNone/>
                        <a:tabLst/>
                        <a:defRPr/>
                      </a:pPr>
                      <a:r>
                        <a:rPr lang="en-IE" sz="1000" kern="1400" dirty="0">
                          <a:ln>
                            <a:noFill/>
                          </a:ln>
                          <a:solidFill>
                            <a:srgbClr val="000000"/>
                          </a:solidFill>
                          <a:effectLst/>
                        </a:rPr>
                        <a:t>Brendan O’Keeffe (A)</a:t>
                      </a:r>
                    </a:p>
                    <a:p>
                      <a:pPr marL="0" marR="0" lvl="0" indent="0" algn="l" defTabSz="685800" rtl="0" eaLnBrk="1" fontAlgn="auto" latinLnBrk="0" hangingPunct="1">
                        <a:lnSpc>
                          <a:spcPct val="94000"/>
                        </a:lnSpc>
                        <a:spcBef>
                          <a:spcPts val="0"/>
                        </a:spcBef>
                        <a:spcAft>
                          <a:spcPts val="0"/>
                        </a:spcAft>
                        <a:buClrTx/>
                        <a:buSzTx/>
                        <a:buFontTx/>
                        <a:buNone/>
                        <a:tabLst/>
                        <a:defRPr/>
                      </a:pPr>
                      <a:r>
                        <a:rPr lang="en-IE" sz="1000" kern="1400" dirty="0">
                          <a:ln>
                            <a:noFill/>
                          </a:ln>
                          <a:solidFill>
                            <a:srgbClr val="000000"/>
                          </a:solidFill>
                          <a:effectLst/>
                        </a:rPr>
                        <a:t>Liam McDonald (BR)</a:t>
                      </a:r>
                      <a:endParaRPr lang="en-IE" sz="1000" kern="1400" dirty="0">
                        <a:ln>
                          <a:noFill/>
                        </a:ln>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686537170"/>
                  </a:ext>
                </a:extLst>
              </a:tr>
              <a:tr h="468894">
                <a:tc>
                  <a:txBody>
                    <a:bodyPr/>
                    <a:lstStyle/>
                    <a:p>
                      <a:pPr marR="0" indent="0" algn="ctr" rtl="0">
                        <a:lnSpc>
                          <a:spcPct val="119000"/>
                        </a:lnSpc>
                        <a:spcAft>
                          <a:spcPts val="600"/>
                        </a:spcAft>
                        <a:buNone/>
                      </a:pPr>
                      <a:r>
                        <a:rPr lang="en-IE" sz="800" b="1" kern="1400" dirty="0">
                          <a:ln>
                            <a:noFill/>
                          </a:ln>
                          <a:solidFill>
                            <a:srgbClr val="000000"/>
                          </a:solidFill>
                          <a:effectLst/>
                        </a:rPr>
                        <a:t>Thur</a:t>
                      </a:r>
                      <a:endParaRPr lang="en-IE" sz="1000" kern="1400" dirty="0">
                        <a:ln>
                          <a:noFill/>
                        </a:ln>
                        <a:solidFill>
                          <a:srgbClr val="000000"/>
                        </a:solidFill>
                        <a:effectLst/>
                        <a:latin typeface="Calibri" panose="020F0502020204030204" pitchFamily="34" charset="0"/>
                      </a:endParaRPr>
                    </a:p>
                  </a:txBody>
                  <a:tcPr marL="0" marR="0" marT="0" marB="0"/>
                </a:tc>
                <a:tc>
                  <a:txBody>
                    <a:bodyPr/>
                    <a:lstStyle/>
                    <a:p>
                      <a:pPr marR="0" indent="0" algn="l" rtl="0">
                        <a:lnSpc>
                          <a:spcPct val="94000"/>
                        </a:lnSpc>
                        <a:spcAft>
                          <a:spcPts val="0"/>
                        </a:spcAft>
                        <a:buNone/>
                      </a:pPr>
                      <a:r>
                        <a:rPr lang="en-GB" sz="1000" kern="1400" dirty="0">
                          <a:ln>
                            <a:noFill/>
                          </a:ln>
                          <a:solidFill>
                            <a:srgbClr val="000000"/>
                          </a:solidFill>
                          <a:effectLst/>
                        </a:rPr>
                        <a:t>Intentions of all who supported the family of the late Pat McGonigle</a:t>
                      </a:r>
                      <a:endParaRPr lang="en-GB" sz="1000" kern="1400" dirty="0">
                        <a:ln>
                          <a:noFill/>
                        </a:ln>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599648997"/>
                  </a:ext>
                </a:extLst>
              </a:tr>
              <a:tr h="637441">
                <a:tc>
                  <a:txBody>
                    <a:bodyPr/>
                    <a:lstStyle/>
                    <a:p>
                      <a:pPr marR="0" indent="0" algn="ctr" rtl="0">
                        <a:lnSpc>
                          <a:spcPct val="94000"/>
                        </a:lnSpc>
                        <a:spcAft>
                          <a:spcPts val="600"/>
                        </a:spcAft>
                        <a:buNone/>
                      </a:pPr>
                      <a:r>
                        <a:rPr lang="en-IE" sz="800" b="1" kern="1400" dirty="0">
                          <a:ln>
                            <a:noFill/>
                          </a:ln>
                          <a:solidFill>
                            <a:srgbClr val="000000"/>
                          </a:solidFill>
                          <a:effectLst/>
                        </a:rPr>
                        <a:t>Fri</a:t>
                      </a:r>
                      <a:endParaRPr lang="en-IE" sz="1000" kern="1400" dirty="0">
                        <a:ln>
                          <a:noFill/>
                        </a:ln>
                        <a:solidFill>
                          <a:srgbClr val="000000"/>
                        </a:solidFill>
                        <a:effectLst/>
                        <a:latin typeface="Calibri" panose="020F0502020204030204" pitchFamily="34" charset="0"/>
                      </a:endParaRPr>
                    </a:p>
                  </a:txBody>
                  <a:tcPr marL="0" marR="0" marT="0" marB="0"/>
                </a:tc>
                <a:tc>
                  <a:txBody>
                    <a:bodyPr/>
                    <a:lstStyle/>
                    <a:p>
                      <a:pPr marL="0" marR="0" lvl="0" indent="0" algn="l" defTabSz="685800" rtl="0" eaLnBrk="1" fontAlgn="auto" latinLnBrk="0" hangingPunct="1">
                        <a:lnSpc>
                          <a:spcPct val="94000"/>
                        </a:lnSpc>
                        <a:spcBef>
                          <a:spcPts val="0"/>
                        </a:spcBef>
                        <a:spcAft>
                          <a:spcPts val="0"/>
                        </a:spcAft>
                        <a:buClrTx/>
                        <a:buSzTx/>
                        <a:buFontTx/>
                        <a:buNone/>
                        <a:tabLst/>
                        <a:defRPr/>
                      </a:pPr>
                      <a:r>
                        <a:rPr lang="en-GB" sz="1000" kern="1400" dirty="0">
                          <a:ln>
                            <a:noFill/>
                          </a:ln>
                          <a:solidFill>
                            <a:srgbClr val="000000"/>
                          </a:solidFill>
                          <a:effectLst/>
                        </a:rPr>
                        <a:t>Jimmy Morris (RD)</a:t>
                      </a:r>
                    </a:p>
                    <a:p>
                      <a:pPr marL="0" marR="0" lvl="0" indent="0" algn="l" defTabSz="685800" rtl="0" eaLnBrk="1" fontAlgn="auto" latinLnBrk="0" hangingPunct="1">
                        <a:lnSpc>
                          <a:spcPct val="94000"/>
                        </a:lnSpc>
                        <a:spcBef>
                          <a:spcPts val="0"/>
                        </a:spcBef>
                        <a:spcAft>
                          <a:spcPts val="0"/>
                        </a:spcAft>
                        <a:buClrTx/>
                        <a:buSzTx/>
                        <a:buFontTx/>
                        <a:buNone/>
                        <a:tabLst/>
                        <a:defRPr/>
                      </a:pPr>
                      <a:r>
                        <a:rPr lang="en-GB" sz="1000" kern="1400" dirty="0">
                          <a:ln>
                            <a:noFill/>
                          </a:ln>
                          <a:solidFill>
                            <a:srgbClr val="000000"/>
                          </a:solidFill>
                          <a:effectLst/>
                        </a:rPr>
                        <a:t>Special 90</a:t>
                      </a:r>
                      <a:r>
                        <a:rPr lang="en-GB" sz="1000" kern="1400" baseline="30000" dirty="0">
                          <a:ln>
                            <a:noFill/>
                          </a:ln>
                          <a:solidFill>
                            <a:srgbClr val="000000"/>
                          </a:solidFill>
                          <a:effectLst/>
                        </a:rPr>
                        <a:t>th</a:t>
                      </a:r>
                      <a:r>
                        <a:rPr lang="en-GB" sz="1000" kern="1400" dirty="0">
                          <a:ln>
                            <a:noFill/>
                          </a:ln>
                          <a:solidFill>
                            <a:srgbClr val="000000"/>
                          </a:solidFill>
                          <a:effectLst/>
                        </a:rPr>
                        <a:t> Birthday Intention</a:t>
                      </a:r>
                    </a:p>
                    <a:p>
                      <a:pPr marL="0" marR="0" lvl="0" indent="0" algn="l" defTabSz="685800" rtl="0" eaLnBrk="1" fontAlgn="auto" latinLnBrk="0" hangingPunct="1">
                        <a:lnSpc>
                          <a:spcPct val="94000"/>
                        </a:lnSpc>
                        <a:spcBef>
                          <a:spcPts val="0"/>
                        </a:spcBef>
                        <a:spcAft>
                          <a:spcPts val="0"/>
                        </a:spcAft>
                        <a:buClrTx/>
                        <a:buSzTx/>
                        <a:buFontTx/>
                        <a:buNone/>
                        <a:tabLst/>
                        <a:defRPr/>
                      </a:pPr>
                      <a:r>
                        <a:rPr lang="en-GB" sz="1000" kern="1400" dirty="0">
                          <a:ln>
                            <a:noFill/>
                          </a:ln>
                          <a:solidFill>
                            <a:srgbClr val="000000"/>
                          </a:solidFill>
                          <a:effectLst/>
                          <a:latin typeface="Calibri" panose="020F0502020204030204" pitchFamily="34" charset="0"/>
                        </a:rPr>
                        <a:t>Christopher </a:t>
                      </a:r>
                      <a:r>
                        <a:rPr lang="en-GB" sz="1000" kern="1400" dirty="0" err="1">
                          <a:ln>
                            <a:noFill/>
                          </a:ln>
                          <a:solidFill>
                            <a:srgbClr val="000000"/>
                          </a:solidFill>
                          <a:effectLst/>
                          <a:latin typeface="Calibri" panose="020F0502020204030204" pitchFamily="34" charset="0"/>
                        </a:rPr>
                        <a:t>Mwosu</a:t>
                      </a:r>
                      <a:r>
                        <a:rPr lang="en-GB" sz="1000" kern="1400" dirty="0">
                          <a:ln>
                            <a:noFill/>
                          </a:ln>
                          <a:solidFill>
                            <a:srgbClr val="000000"/>
                          </a:solidFill>
                          <a:effectLst/>
                          <a:latin typeface="Calibri" panose="020F0502020204030204" pitchFamily="34" charset="0"/>
                        </a:rPr>
                        <a:t> (RD)</a:t>
                      </a:r>
                    </a:p>
                  </a:txBody>
                  <a:tcPr marL="0" marR="0" marT="0" marB="0"/>
                </a:tc>
                <a:extLst>
                  <a:ext uri="{0D108BD9-81ED-4DB2-BD59-A6C34878D82A}">
                    <a16:rowId xmlns:a16="http://schemas.microsoft.com/office/drawing/2014/main" val="3375648364"/>
                  </a:ext>
                </a:extLst>
              </a:tr>
              <a:tr h="294580">
                <a:tc>
                  <a:txBody>
                    <a:bodyPr/>
                    <a:lstStyle/>
                    <a:p>
                      <a:pPr marR="0" indent="0" algn="ctr" rtl="0">
                        <a:lnSpc>
                          <a:spcPct val="94000"/>
                        </a:lnSpc>
                        <a:spcAft>
                          <a:spcPts val="600"/>
                        </a:spcAft>
                        <a:buNone/>
                      </a:pPr>
                      <a:r>
                        <a:rPr lang="en-IE" sz="800" b="1" kern="1400" dirty="0">
                          <a:ln>
                            <a:noFill/>
                          </a:ln>
                          <a:solidFill>
                            <a:srgbClr val="000000"/>
                          </a:solidFill>
                          <a:effectLst/>
                        </a:rPr>
                        <a:t>Sat</a:t>
                      </a:r>
                      <a:endParaRPr lang="en-IE" sz="1000" kern="1400" dirty="0">
                        <a:ln>
                          <a:noFill/>
                        </a:ln>
                        <a:solidFill>
                          <a:srgbClr val="000000"/>
                        </a:solidFill>
                        <a:effectLst/>
                        <a:latin typeface="Calibri" panose="020F0502020204030204" pitchFamily="34" charset="0"/>
                      </a:endParaRPr>
                    </a:p>
                  </a:txBody>
                  <a:tcPr marL="0" marR="0" marT="0" marB="0"/>
                </a:tc>
                <a:tc>
                  <a:txBody>
                    <a:bodyPr/>
                    <a:lstStyle/>
                    <a:p>
                      <a:pPr marR="0" indent="0" algn="l" rtl="0">
                        <a:lnSpc>
                          <a:spcPct val="94000"/>
                        </a:lnSpc>
                        <a:spcAft>
                          <a:spcPts val="0"/>
                        </a:spcAft>
                        <a:buNone/>
                      </a:pPr>
                      <a:r>
                        <a:rPr lang="en-IE" sz="1000" kern="1400" dirty="0">
                          <a:ln>
                            <a:noFill/>
                          </a:ln>
                          <a:solidFill>
                            <a:srgbClr val="000000"/>
                          </a:solidFill>
                          <a:effectLst/>
                        </a:rPr>
                        <a:t>Madeleine Blacklock (RD)</a:t>
                      </a:r>
                      <a:endParaRPr lang="en-IE" sz="1000" kern="1400" dirty="0">
                        <a:ln>
                          <a:noFill/>
                        </a:ln>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763085821"/>
                  </a:ext>
                </a:extLst>
              </a:tr>
            </a:tbl>
          </a:graphicData>
        </a:graphic>
      </p:graphicFrame>
      <p:sp>
        <p:nvSpPr>
          <p:cNvPr id="10" name="Control 1">
            <a:extLst>
              <a:ext uri="{FF2B5EF4-FFF2-40B4-BE49-F238E27FC236}">
                <a16:creationId xmlns:a16="http://schemas.microsoft.com/office/drawing/2014/main" id="{E620F2D4-6206-3F48-3E39-27825E17E609}"/>
              </a:ext>
            </a:extLst>
          </p:cNvPr>
          <p:cNvSpPr>
            <a:spLocks noChangeArrowheads="1" noChangeShapeType="1"/>
          </p:cNvSpPr>
          <p:nvPr/>
        </p:nvSpPr>
        <p:spPr bwMode="auto">
          <a:xfrm>
            <a:off x="4363943" y="10720288"/>
            <a:ext cx="1901825" cy="2106612"/>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endParaRPr lang="en-GB"/>
          </a:p>
        </p:txBody>
      </p:sp>
      <p:sp>
        <p:nvSpPr>
          <p:cNvPr id="16" name="TextBox 15">
            <a:extLst>
              <a:ext uri="{FF2B5EF4-FFF2-40B4-BE49-F238E27FC236}">
                <a16:creationId xmlns:a16="http://schemas.microsoft.com/office/drawing/2014/main" id="{C85C4E75-1FA4-48EB-D3A4-511F3862618A}"/>
              </a:ext>
            </a:extLst>
          </p:cNvPr>
          <p:cNvSpPr txBox="1"/>
          <p:nvPr/>
        </p:nvSpPr>
        <p:spPr>
          <a:xfrm>
            <a:off x="7804072" y="7581059"/>
            <a:ext cx="2190145" cy="3323987"/>
          </a:xfrm>
          <a:prstGeom prst="rect">
            <a:avLst/>
          </a:prstGeom>
          <a:noFill/>
        </p:spPr>
        <p:txBody>
          <a:bodyPr wrap="square">
            <a:spAutoFit/>
          </a:bodyPr>
          <a:lstStyle/>
          <a:p>
            <a:pPr algn="r" rtl="0">
              <a:buNone/>
            </a:pPr>
            <a:r>
              <a:rPr lang="en-GB" sz="1000" b="1" dirty="0">
                <a:solidFill>
                  <a:srgbClr val="000000"/>
                </a:solidFill>
              </a:rPr>
              <a:t>PARISH PRIEST</a:t>
            </a:r>
          </a:p>
          <a:p>
            <a:pPr algn="r" rtl="0">
              <a:buNone/>
            </a:pPr>
            <a:r>
              <a:rPr lang="en-GB" sz="1000" b="1" dirty="0">
                <a:solidFill>
                  <a:srgbClr val="000000"/>
                </a:solidFill>
              </a:rPr>
              <a:t>Fr. Richard Sheehy</a:t>
            </a:r>
            <a:endParaRPr lang="en-GB" sz="1000" dirty="0"/>
          </a:p>
          <a:p>
            <a:pPr algn="r" rtl="0">
              <a:buNone/>
            </a:pPr>
            <a:r>
              <a:rPr lang="en-GB" sz="1000" b="1" dirty="0">
                <a:solidFill>
                  <a:srgbClr val="000000"/>
                </a:solidFill>
              </a:rPr>
              <a:t>087 2412459 </a:t>
            </a:r>
            <a:endParaRPr lang="en-GB" sz="1000" dirty="0"/>
          </a:p>
          <a:p>
            <a:pPr algn="r" rtl="0">
              <a:buNone/>
            </a:pPr>
            <a:r>
              <a:rPr lang="en-GB" sz="1000" b="1" dirty="0">
                <a:solidFill>
                  <a:srgbClr val="000000"/>
                </a:solidFill>
              </a:rPr>
              <a:t>richardesheehy@gmail.com</a:t>
            </a:r>
            <a:endParaRPr lang="en-GB" sz="1000" dirty="0"/>
          </a:p>
          <a:p>
            <a:pPr algn="r" rtl="0">
              <a:buNone/>
            </a:pPr>
            <a:r>
              <a:rPr lang="en-GB" sz="1000" b="1" dirty="0">
                <a:solidFill>
                  <a:srgbClr val="000000"/>
                </a:solidFill>
              </a:rPr>
              <a:t>PARISH CHAPLAIN</a:t>
            </a:r>
            <a:endParaRPr lang="en-GB" sz="1000" dirty="0"/>
          </a:p>
          <a:p>
            <a:pPr algn="r" rtl="0">
              <a:buNone/>
            </a:pPr>
            <a:r>
              <a:rPr lang="en-GB" sz="1000" b="1" dirty="0">
                <a:solidFill>
                  <a:srgbClr val="000000"/>
                </a:solidFill>
              </a:rPr>
              <a:t>Fr. Joseph Hao P.C.</a:t>
            </a:r>
            <a:endParaRPr lang="en-GB" sz="1000" dirty="0"/>
          </a:p>
          <a:p>
            <a:pPr algn="r" rtl="0">
              <a:buNone/>
            </a:pPr>
            <a:r>
              <a:rPr lang="en-GB" sz="1000" b="1" dirty="0">
                <a:solidFill>
                  <a:srgbClr val="000000"/>
                </a:solidFill>
              </a:rPr>
              <a:t>01 8401188</a:t>
            </a:r>
            <a:endParaRPr lang="en-GB" sz="1000" dirty="0"/>
          </a:p>
          <a:p>
            <a:pPr algn="r" rtl="0">
              <a:buNone/>
            </a:pPr>
            <a:r>
              <a:rPr lang="en-GB" sz="1000" b="1" dirty="0">
                <a:solidFill>
                  <a:srgbClr val="000000"/>
                </a:solidFill>
              </a:rPr>
              <a:t>brackenstownparish@gmail.com</a:t>
            </a:r>
            <a:endParaRPr lang="en-GB" sz="1000" dirty="0"/>
          </a:p>
          <a:p>
            <a:pPr algn="r" rtl="0">
              <a:buNone/>
            </a:pPr>
            <a:r>
              <a:rPr lang="en-GB" sz="1000" b="1" dirty="0">
                <a:solidFill>
                  <a:srgbClr val="000000"/>
                </a:solidFill>
              </a:rPr>
              <a:t>PERMANENT DEACON</a:t>
            </a:r>
            <a:endParaRPr lang="en-GB" sz="1000" dirty="0"/>
          </a:p>
          <a:p>
            <a:pPr algn="r" rtl="0">
              <a:buNone/>
            </a:pPr>
            <a:r>
              <a:rPr lang="en-GB" sz="1000" b="1" dirty="0">
                <a:solidFill>
                  <a:srgbClr val="000000"/>
                </a:solidFill>
              </a:rPr>
              <a:t>Declan Colgan</a:t>
            </a:r>
            <a:endParaRPr lang="en-GB" sz="1000" dirty="0"/>
          </a:p>
          <a:p>
            <a:pPr algn="r" rtl="0">
              <a:buNone/>
            </a:pPr>
            <a:r>
              <a:rPr lang="en-GB" sz="1000" b="1" dirty="0">
                <a:solidFill>
                  <a:srgbClr val="000000"/>
                </a:solidFill>
              </a:rPr>
              <a:t>01 8401188</a:t>
            </a:r>
            <a:endParaRPr lang="en-GB" sz="1000" dirty="0"/>
          </a:p>
          <a:p>
            <a:pPr algn="r" rtl="0">
              <a:buNone/>
            </a:pPr>
            <a:r>
              <a:rPr lang="en-GB" sz="1000" b="1" dirty="0">
                <a:solidFill>
                  <a:srgbClr val="000000"/>
                </a:solidFill>
              </a:rPr>
              <a:t>brackenstownparish@gmail.com</a:t>
            </a:r>
            <a:endParaRPr lang="en-GB" sz="1000" dirty="0"/>
          </a:p>
          <a:p>
            <a:pPr algn="r" rtl="0">
              <a:buNone/>
            </a:pPr>
            <a:r>
              <a:rPr lang="en-GB" sz="1000" b="1" dirty="0">
                <a:solidFill>
                  <a:srgbClr val="000000"/>
                </a:solidFill>
              </a:rPr>
              <a:t>PARISH SECRETARY</a:t>
            </a:r>
            <a:endParaRPr lang="en-GB" sz="1000" dirty="0"/>
          </a:p>
          <a:p>
            <a:pPr algn="r" rtl="0">
              <a:buNone/>
            </a:pPr>
            <a:r>
              <a:rPr lang="en-GB" sz="1000" b="1" dirty="0">
                <a:solidFill>
                  <a:srgbClr val="000000"/>
                </a:solidFill>
              </a:rPr>
              <a:t>Louise Donnelly</a:t>
            </a:r>
            <a:endParaRPr lang="en-GB" sz="1000" dirty="0"/>
          </a:p>
          <a:p>
            <a:pPr algn="r" rtl="0">
              <a:buNone/>
            </a:pPr>
            <a:r>
              <a:rPr lang="en-GB" sz="1000" b="1" dirty="0">
                <a:solidFill>
                  <a:srgbClr val="000000"/>
                </a:solidFill>
              </a:rPr>
              <a:t>Mon to Fri. 9:30am – 1:00pm</a:t>
            </a:r>
            <a:endParaRPr lang="en-GB" sz="1000" dirty="0"/>
          </a:p>
          <a:p>
            <a:pPr algn="r" rtl="0">
              <a:buNone/>
            </a:pPr>
            <a:r>
              <a:rPr lang="en-GB" sz="1000" b="1" dirty="0">
                <a:solidFill>
                  <a:srgbClr val="000000"/>
                </a:solidFill>
              </a:rPr>
              <a:t>01 8401188</a:t>
            </a:r>
            <a:endParaRPr lang="en-GB" sz="1000" dirty="0"/>
          </a:p>
          <a:p>
            <a:pPr algn="r" rtl="0">
              <a:buNone/>
            </a:pPr>
            <a:r>
              <a:rPr lang="en-GB" sz="1000" b="1" dirty="0">
                <a:solidFill>
                  <a:srgbClr val="000000"/>
                </a:solidFill>
              </a:rPr>
              <a:t>brackenstownparish@gmail.com</a:t>
            </a:r>
            <a:endParaRPr lang="en-GB" sz="1000" dirty="0"/>
          </a:p>
          <a:p>
            <a:pPr algn="r" rtl="0">
              <a:buNone/>
            </a:pPr>
            <a:r>
              <a:rPr lang="en-GB" sz="1000" dirty="0">
                <a:solidFill>
                  <a:srgbClr val="000000"/>
                </a:solidFill>
              </a:rPr>
              <a:t>PARISH OFFICE HOURS</a:t>
            </a:r>
            <a:endParaRPr lang="en-GB" sz="1000" dirty="0"/>
          </a:p>
          <a:p>
            <a:pPr algn="r" rtl="0">
              <a:buNone/>
            </a:pPr>
            <a:r>
              <a:rPr lang="en-GB" sz="1000" dirty="0">
                <a:solidFill>
                  <a:srgbClr val="000000"/>
                </a:solidFill>
              </a:rPr>
              <a:t>Monday - Friday</a:t>
            </a:r>
            <a:endParaRPr lang="en-GB" sz="1000" dirty="0"/>
          </a:p>
          <a:p>
            <a:pPr algn="r" rtl="0">
              <a:buNone/>
            </a:pPr>
            <a:r>
              <a:rPr lang="en-GB" sz="1000" dirty="0">
                <a:solidFill>
                  <a:srgbClr val="000000"/>
                </a:solidFill>
              </a:rPr>
              <a:t>9:30am - 1:00pm</a:t>
            </a:r>
            <a:endParaRPr lang="en-GB" sz="1000" dirty="0"/>
          </a:p>
          <a:p>
            <a:pPr algn="r" rtl="0">
              <a:buNone/>
            </a:pPr>
            <a:r>
              <a:rPr lang="en-GB" sz="1000" b="1" dirty="0">
                <a:solidFill>
                  <a:srgbClr val="000000"/>
                </a:solidFill>
              </a:rPr>
              <a:t>Registered Charity Number 20016166</a:t>
            </a:r>
            <a:endParaRPr lang="en-GB" sz="1000" dirty="0"/>
          </a:p>
        </p:txBody>
      </p:sp>
      <p:sp>
        <p:nvSpPr>
          <p:cNvPr id="5" name="TextBox 4">
            <a:extLst>
              <a:ext uri="{FF2B5EF4-FFF2-40B4-BE49-F238E27FC236}">
                <a16:creationId xmlns:a16="http://schemas.microsoft.com/office/drawing/2014/main" id="{7A876E5A-6B05-BC15-3034-54A65ADD06B2}"/>
              </a:ext>
            </a:extLst>
          </p:cNvPr>
          <p:cNvSpPr txBox="1"/>
          <p:nvPr/>
        </p:nvSpPr>
        <p:spPr>
          <a:xfrm>
            <a:off x="358001" y="8004001"/>
            <a:ext cx="1864693" cy="2839239"/>
          </a:xfrm>
          <a:prstGeom prst="rect">
            <a:avLst/>
          </a:prstGeom>
          <a:noFill/>
        </p:spPr>
        <p:txBody>
          <a:bodyPr wrap="square">
            <a:spAutoFit/>
          </a:bodyPr>
          <a:lstStyle/>
          <a:p>
            <a:pPr algn="l" rtl="0">
              <a:buNone/>
            </a:pPr>
            <a:r>
              <a:rPr lang="en-GB" sz="850" kern="0" cap="small" dirty="0">
                <a:solidFill>
                  <a:srgbClr val="000000"/>
                </a:solidFill>
                <a:effectLst/>
              </a:rPr>
              <a:t>PARISH PRIEST</a:t>
            </a:r>
          </a:p>
          <a:p>
            <a:pPr algn="l" rtl="0">
              <a:buNone/>
            </a:pPr>
            <a:r>
              <a:rPr lang="en-GB" sz="850" kern="0" cap="small" dirty="0">
                <a:solidFill>
                  <a:srgbClr val="000000"/>
                </a:solidFill>
                <a:effectLst/>
              </a:rPr>
              <a:t>Fr. Richard Sheehy</a:t>
            </a:r>
            <a:endParaRPr lang="en-GB" sz="850" kern="0" cap="small" dirty="0">
              <a:effectLst/>
            </a:endParaRPr>
          </a:p>
          <a:p>
            <a:pPr algn="l" rtl="0">
              <a:buNone/>
            </a:pPr>
            <a:r>
              <a:rPr lang="en-GB" sz="850" kern="0" cap="small" dirty="0">
                <a:solidFill>
                  <a:srgbClr val="000000"/>
                </a:solidFill>
                <a:effectLst/>
              </a:rPr>
              <a:t>087 2412459 </a:t>
            </a:r>
            <a:endParaRPr lang="en-GB" sz="850" kern="0" cap="small" dirty="0">
              <a:effectLst/>
            </a:endParaRPr>
          </a:p>
          <a:p>
            <a:pPr algn="l" rtl="0">
              <a:buNone/>
            </a:pPr>
            <a:r>
              <a:rPr lang="en-GB" sz="850" kern="0" cap="small" dirty="0">
                <a:solidFill>
                  <a:srgbClr val="000000"/>
                </a:solidFill>
                <a:effectLst/>
              </a:rPr>
              <a:t>richardesheehy@gmail.com</a:t>
            </a:r>
            <a:endParaRPr lang="en-GB" sz="850" kern="0" cap="small" dirty="0">
              <a:effectLst/>
            </a:endParaRPr>
          </a:p>
          <a:p>
            <a:pPr algn="l" rtl="0">
              <a:buNone/>
            </a:pPr>
            <a:r>
              <a:rPr lang="en-GB" sz="850" kern="0" cap="small" dirty="0">
                <a:solidFill>
                  <a:srgbClr val="000000"/>
                </a:solidFill>
                <a:effectLst/>
              </a:rPr>
              <a:t>PARISH CHAPLAIN</a:t>
            </a:r>
            <a:endParaRPr lang="en-GB" sz="850" kern="0" cap="small" dirty="0">
              <a:effectLst/>
            </a:endParaRPr>
          </a:p>
          <a:p>
            <a:pPr algn="l" rtl="0">
              <a:buNone/>
            </a:pPr>
            <a:r>
              <a:rPr lang="en-GB" sz="850" kern="0" cap="small" dirty="0">
                <a:solidFill>
                  <a:srgbClr val="000000"/>
                </a:solidFill>
                <a:effectLst/>
              </a:rPr>
              <a:t>Fr. Joseph Hao P.C.</a:t>
            </a:r>
            <a:endParaRPr lang="en-GB" sz="850" kern="0" cap="small" dirty="0">
              <a:effectLst/>
            </a:endParaRPr>
          </a:p>
          <a:p>
            <a:pPr algn="l" rtl="0">
              <a:buNone/>
            </a:pPr>
            <a:r>
              <a:rPr lang="en-GB" sz="850" kern="0" cap="small" dirty="0">
                <a:solidFill>
                  <a:srgbClr val="000000"/>
                </a:solidFill>
                <a:effectLst/>
              </a:rPr>
              <a:t>01 8401188</a:t>
            </a:r>
            <a:endParaRPr lang="en-GB" sz="850" kern="0" cap="small" dirty="0">
              <a:effectLst/>
            </a:endParaRPr>
          </a:p>
          <a:p>
            <a:pPr algn="l" rtl="0">
              <a:buNone/>
            </a:pPr>
            <a:r>
              <a:rPr lang="en-GB" sz="850" kern="0" cap="small" dirty="0">
                <a:solidFill>
                  <a:srgbClr val="000000"/>
                </a:solidFill>
                <a:effectLst/>
              </a:rPr>
              <a:t>brackenstownparish@gmail.com</a:t>
            </a:r>
            <a:endParaRPr lang="en-GB" sz="850" kern="0" cap="small" dirty="0">
              <a:effectLst/>
            </a:endParaRPr>
          </a:p>
          <a:p>
            <a:pPr algn="l" rtl="0">
              <a:buNone/>
            </a:pPr>
            <a:r>
              <a:rPr lang="en-GB" sz="850" kern="0" cap="small" dirty="0">
                <a:solidFill>
                  <a:srgbClr val="000000"/>
                </a:solidFill>
                <a:effectLst/>
              </a:rPr>
              <a:t>PERMANENT DEACON</a:t>
            </a:r>
            <a:endParaRPr lang="en-GB" sz="850" kern="0" cap="small" dirty="0">
              <a:effectLst/>
            </a:endParaRPr>
          </a:p>
          <a:p>
            <a:pPr algn="l" rtl="0">
              <a:buNone/>
            </a:pPr>
            <a:r>
              <a:rPr lang="en-GB" sz="850" kern="0" cap="small" dirty="0">
                <a:solidFill>
                  <a:srgbClr val="000000"/>
                </a:solidFill>
                <a:effectLst/>
              </a:rPr>
              <a:t>Declan Colgan</a:t>
            </a:r>
            <a:endParaRPr lang="en-GB" sz="850" kern="0" cap="small" dirty="0">
              <a:effectLst/>
            </a:endParaRPr>
          </a:p>
          <a:p>
            <a:pPr algn="l" rtl="0">
              <a:buNone/>
            </a:pPr>
            <a:r>
              <a:rPr lang="en-GB" sz="850" kern="0" cap="small" dirty="0">
                <a:solidFill>
                  <a:srgbClr val="000000"/>
                </a:solidFill>
                <a:effectLst/>
              </a:rPr>
              <a:t>01 8401188</a:t>
            </a:r>
            <a:endParaRPr lang="en-GB" sz="850" kern="0" cap="small" dirty="0">
              <a:effectLst/>
            </a:endParaRPr>
          </a:p>
          <a:p>
            <a:pPr algn="l" rtl="0">
              <a:buNone/>
            </a:pPr>
            <a:r>
              <a:rPr lang="en-GB" sz="850" kern="0" cap="small" dirty="0">
                <a:solidFill>
                  <a:srgbClr val="000000"/>
                </a:solidFill>
                <a:effectLst/>
              </a:rPr>
              <a:t>brackenstownparish@gmail.com</a:t>
            </a:r>
            <a:endParaRPr lang="en-GB" sz="850" kern="0" cap="small" dirty="0">
              <a:effectLst/>
            </a:endParaRPr>
          </a:p>
          <a:p>
            <a:pPr algn="l" rtl="0">
              <a:buNone/>
            </a:pPr>
            <a:r>
              <a:rPr lang="en-GB" sz="850" kern="0" cap="small" dirty="0">
                <a:solidFill>
                  <a:srgbClr val="000000"/>
                </a:solidFill>
                <a:effectLst/>
              </a:rPr>
              <a:t>PARISH SECRETARY</a:t>
            </a:r>
            <a:endParaRPr lang="en-GB" sz="850" kern="0" cap="small" dirty="0">
              <a:effectLst/>
            </a:endParaRPr>
          </a:p>
          <a:p>
            <a:pPr algn="l" rtl="0">
              <a:buNone/>
            </a:pPr>
            <a:r>
              <a:rPr lang="en-GB" sz="850" kern="0" cap="small" dirty="0">
                <a:solidFill>
                  <a:srgbClr val="000000"/>
                </a:solidFill>
                <a:effectLst/>
              </a:rPr>
              <a:t>Louise Donnelly</a:t>
            </a:r>
            <a:endParaRPr lang="en-GB" sz="850" kern="0" cap="small" dirty="0">
              <a:effectLst/>
            </a:endParaRPr>
          </a:p>
          <a:p>
            <a:pPr algn="l" rtl="0">
              <a:buNone/>
            </a:pPr>
            <a:r>
              <a:rPr lang="en-GB" sz="850" kern="0" cap="small" dirty="0">
                <a:solidFill>
                  <a:srgbClr val="000000"/>
                </a:solidFill>
                <a:effectLst/>
              </a:rPr>
              <a:t>Mon to Fri. 9:30am – 1:00pm</a:t>
            </a:r>
            <a:endParaRPr lang="en-GB" sz="850" kern="0" cap="small" dirty="0">
              <a:effectLst/>
            </a:endParaRPr>
          </a:p>
          <a:p>
            <a:pPr algn="l" rtl="0">
              <a:buNone/>
            </a:pPr>
            <a:r>
              <a:rPr lang="en-GB" sz="850" kern="0" cap="small" dirty="0">
                <a:solidFill>
                  <a:srgbClr val="000000"/>
                </a:solidFill>
                <a:effectLst/>
              </a:rPr>
              <a:t>01 8401188</a:t>
            </a:r>
            <a:endParaRPr lang="en-GB" sz="850" kern="0" cap="small" dirty="0">
              <a:effectLst/>
            </a:endParaRPr>
          </a:p>
          <a:p>
            <a:pPr algn="l" rtl="0">
              <a:buNone/>
            </a:pPr>
            <a:r>
              <a:rPr lang="en-GB" sz="850" kern="0" cap="small" dirty="0">
                <a:solidFill>
                  <a:srgbClr val="000000"/>
                </a:solidFill>
                <a:effectLst/>
              </a:rPr>
              <a:t>brackenstownparish@gmail.com</a:t>
            </a:r>
            <a:endParaRPr lang="en-GB" sz="850" kern="0" cap="small" dirty="0">
              <a:effectLst/>
            </a:endParaRPr>
          </a:p>
          <a:p>
            <a:pPr algn="l" rtl="0">
              <a:buNone/>
            </a:pPr>
            <a:r>
              <a:rPr lang="en-GB" sz="850" kern="0" cap="small" dirty="0">
                <a:solidFill>
                  <a:srgbClr val="000000"/>
                </a:solidFill>
                <a:effectLst/>
              </a:rPr>
              <a:t>PARISH OFFICE HOURS</a:t>
            </a:r>
            <a:endParaRPr lang="en-GB" sz="850" kern="0" cap="small" dirty="0">
              <a:effectLst/>
            </a:endParaRPr>
          </a:p>
          <a:p>
            <a:pPr algn="l" rtl="0">
              <a:buNone/>
            </a:pPr>
            <a:r>
              <a:rPr lang="en-GB" sz="850" kern="0" cap="small" dirty="0">
                <a:solidFill>
                  <a:srgbClr val="000000"/>
                </a:solidFill>
                <a:effectLst/>
              </a:rPr>
              <a:t>Monday - Friday</a:t>
            </a:r>
            <a:endParaRPr lang="en-GB" sz="850" kern="0" cap="small" dirty="0">
              <a:effectLst/>
            </a:endParaRPr>
          </a:p>
          <a:p>
            <a:pPr algn="l" rtl="0">
              <a:buNone/>
            </a:pPr>
            <a:r>
              <a:rPr lang="en-GB" sz="850" kern="0" cap="small" dirty="0">
                <a:solidFill>
                  <a:srgbClr val="000000"/>
                </a:solidFill>
                <a:effectLst/>
              </a:rPr>
              <a:t>9:30am - 1:00pm</a:t>
            </a:r>
            <a:endParaRPr lang="en-GB" sz="850" kern="0" cap="small" dirty="0">
              <a:effectLst/>
            </a:endParaRPr>
          </a:p>
          <a:p>
            <a:pPr algn="l" rtl="0">
              <a:buNone/>
            </a:pPr>
            <a:r>
              <a:rPr lang="en-GB" sz="850" kern="0" cap="small" dirty="0">
                <a:solidFill>
                  <a:srgbClr val="000000"/>
                </a:solidFill>
                <a:effectLst/>
              </a:rPr>
              <a:t>Registered Charity Number 20016166</a:t>
            </a:r>
            <a:endParaRPr lang="en-GB" sz="850" kern="0" cap="small" dirty="0">
              <a:effectLst/>
            </a:endParaRPr>
          </a:p>
        </p:txBody>
      </p:sp>
      <p:sp>
        <p:nvSpPr>
          <p:cNvPr id="14" name="TextBox 13">
            <a:extLst>
              <a:ext uri="{FF2B5EF4-FFF2-40B4-BE49-F238E27FC236}">
                <a16:creationId xmlns:a16="http://schemas.microsoft.com/office/drawing/2014/main" id="{B8EE20D6-02AA-162B-9A91-283AF451849C}"/>
              </a:ext>
            </a:extLst>
          </p:cNvPr>
          <p:cNvSpPr txBox="1"/>
          <p:nvPr/>
        </p:nvSpPr>
        <p:spPr>
          <a:xfrm>
            <a:off x="1728329" y="8057675"/>
            <a:ext cx="2077773" cy="2788007"/>
          </a:xfrm>
          <a:prstGeom prst="rect">
            <a:avLst/>
          </a:prstGeom>
          <a:noFill/>
          <a:ln>
            <a:noFill/>
          </a:ln>
        </p:spPr>
        <p:txBody>
          <a:bodyPr wrap="square">
            <a:spAutoFit/>
          </a:bodyPr>
          <a:lstStyle/>
          <a:p>
            <a:pPr algn="ctr">
              <a:lnSpc>
                <a:spcPct val="90000"/>
              </a:lnSpc>
            </a:pPr>
            <a:r>
              <a:rPr lang="en-IE" sz="1200" b="1" kern="1400" dirty="0">
                <a:solidFill>
                  <a:srgbClr val="000000"/>
                </a:solidFill>
                <a:latin typeface="Calibri" panose="020F0502020204030204" pitchFamily="34" charset="0"/>
                <a:ea typeface="Calibri" panose="020F0502020204030204" pitchFamily="34" charset="0"/>
                <a:cs typeface="Calibri" panose="020F0502020204030204" pitchFamily="34" charset="0"/>
              </a:rPr>
              <a:t>SUNDAY MASS INTENTIONS </a:t>
            </a:r>
            <a:endParaRPr lang="en-IE" sz="1200" kern="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endParaRPr lang="en-IE" sz="400" b="1" kern="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r>
              <a:rPr lang="en-IE" sz="1000" b="1" kern="1400" dirty="0">
                <a:solidFill>
                  <a:srgbClr val="000000"/>
                </a:solidFill>
                <a:latin typeface="Calibri" panose="020F0502020204030204" pitchFamily="34" charset="0"/>
                <a:ea typeface="Calibri" panose="020F0502020204030204" pitchFamily="34" charset="0"/>
                <a:cs typeface="Calibri" panose="020F0502020204030204" pitchFamily="34" charset="0"/>
              </a:rPr>
              <a:t>Recently Deceased</a:t>
            </a:r>
            <a:endParaRPr lang="en-IE" sz="1000" kern="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r>
              <a:rPr lang="en-IE" sz="950" kern="1400" dirty="0">
                <a:solidFill>
                  <a:srgbClr val="000000"/>
                </a:solidFill>
                <a:latin typeface="Calibri" panose="020F0502020204030204" pitchFamily="34" charset="0"/>
                <a:ea typeface="Calibri" panose="020F0502020204030204" pitchFamily="34" charset="0"/>
                <a:cs typeface="Calibri" panose="020F0502020204030204" pitchFamily="34" charset="0"/>
              </a:rPr>
              <a:t>Jim Masterson</a:t>
            </a:r>
          </a:p>
          <a:p>
            <a:pPr algn="ctr">
              <a:lnSpc>
                <a:spcPct val="90000"/>
              </a:lnSpc>
            </a:pPr>
            <a:r>
              <a:rPr lang="en-GB" sz="950" kern="1400" dirty="0">
                <a:solidFill>
                  <a:srgbClr val="000000"/>
                </a:solidFill>
                <a:latin typeface="Calibri" panose="020F0502020204030204" pitchFamily="34" charset="0"/>
              </a:rPr>
              <a:t>Christopher </a:t>
            </a:r>
            <a:r>
              <a:rPr lang="en-GB" sz="950" kern="1400" dirty="0" err="1">
                <a:solidFill>
                  <a:srgbClr val="000000"/>
                </a:solidFill>
                <a:latin typeface="Calibri" panose="020F0502020204030204" pitchFamily="34" charset="0"/>
              </a:rPr>
              <a:t>Mwosu</a:t>
            </a:r>
            <a:endParaRPr lang="en-GB" sz="950" kern="1400" dirty="0">
              <a:solidFill>
                <a:srgbClr val="000000"/>
              </a:solidFill>
              <a:latin typeface="Calibri" panose="020F0502020204030204" pitchFamily="34" charset="0"/>
            </a:endParaRPr>
          </a:p>
          <a:p>
            <a:pPr algn="ctr">
              <a:lnSpc>
                <a:spcPct val="90000"/>
              </a:lnSpc>
            </a:pPr>
            <a:r>
              <a:rPr lang="en-GB" sz="950" kern="1400" dirty="0">
                <a:solidFill>
                  <a:srgbClr val="000000"/>
                </a:solidFill>
                <a:latin typeface="Calibri" panose="020F0502020204030204" pitchFamily="34" charset="0"/>
                <a:ea typeface="Calibri" panose="020F0502020204030204" pitchFamily="34" charset="0"/>
                <a:cs typeface="Calibri" panose="020F0502020204030204" pitchFamily="34" charset="0"/>
              </a:rPr>
              <a:t>James Alexander</a:t>
            </a:r>
          </a:p>
          <a:p>
            <a:pPr algn="ctr">
              <a:lnSpc>
                <a:spcPct val="90000"/>
              </a:lnSpc>
            </a:pPr>
            <a:endParaRPr lang="en-GB" sz="400" kern="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r>
              <a:rPr lang="en-IE" sz="950" b="1" kern="1400" dirty="0">
                <a:solidFill>
                  <a:srgbClr val="000000"/>
                </a:solidFill>
                <a:latin typeface="Calibri" panose="020F0502020204030204" pitchFamily="34" charset="0"/>
                <a:ea typeface="Calibri" panose="020F0502020204030204" pitchFamily="34" charset="0"/>
                <a:cs typeface="Calibri" panose="020F0502020204030204" pitchFamily="34" charset="0"/>
              </a:rPr>
              <a:t>Month’s Mind</a:t>
            </a:r>
            <a:endParaRPr lang="en-IE" sz="950" kern="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lnSpc>
                <a:spcPct val="94000"/>
              </a:lnSpc>
            </a:pPr>
            <a:r>
              <a:rPr lang="en-GB" sz="950" kern="1400" dirty="0">
                <a:solidFill>
                  <a:srgbClr val="000000"/>
                </a:solidFill>
                <a:latin typeface="Calibri" panose="020F0502020204030204" pitchFamily="34" charset="0"/>
              </a:rPr>
              <a:t>Caroline Hamilton</a:t>
            </a:r>
            <a:endParaRPr lang="en-IE" sz="950" kern="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endParaRPr lang="en-IE" sz="300" b="1" kern="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r>
              <a:rPr lang="en-IE" sz="1000" b="1" kern="1400" dirty="0">
                <a:solidFill>
                  <a:srgbClr val="000000"/>
                </a:solidFill>
                <a:latin typeface="Calibri" panose="020F0502020204030204" pitchFamily="34" charset="0"/>
                <a:ea typeface="Calibri" panose="020F0502020204030204" pitchFamily="34" charset="0"/>
                <a:cs typeface="Calibri" panose="020F0502020204030204" pitchFamily="34" charset="0"/>
              </a:rPr>
              <a:t>Anniversaries</a:t>
            </a:r>
            <a:endParaRPr lang="en-IE" sz="1000" kern="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lnSpc>
                <a:spcPct val="94000"/>
              </a:lnSpc>
            </a:pPr>
            <a:r>
              <a:rPr lang="en-GB" sz="950" kern="1400" dirty="0">
                <a:solidFill>
                  <a:srgbClr val="000000"/>
                </a:solidFill>
                <a:latin typeface="Calibri" panose="020F0502020204030204" pitchFamily="34" charset="0"/>
              </a:rPr>
              <a:t>Ian Corr (1A)</a:t>
            </a:r>
          </a:p>
          <a:p>
            <a:pPr algn="ctr">
              <a:lnSpc>
                <a:spcPct val="94000"/>
              </a:lnSpc>
            </a:pPr>
            <a:r>
              <a:rPr lang="en-GB" sz="950" kern="1400" dirty="0">
                <a:solidFill>
                  <a:srgbClr val="000000"/>
                </a:solidFill>
                <a:latin typeface="Calibri" panose="020F0502020204030204" pitchFamily="34" charset="0"/>
              </a:rPr>
              <a:t>Darren Coleman (1A)</a:t>
            </a:r>
          </a:p>
          <a:p>
            <a:pPr algn="ctr">
              <a:lnSpc>
                <a:spcPct val="94000"/>
              </a:lnSpc>
            </a:pPr>
            <a:r>
              <a:rPr lang="en-GB" sz="950" kern="1400" dirty="0">
                <a:solidFill>
                  <a:srgbClr val="000000"/>
                </a:solidFill>
                <a:latin typeface="Calibri" panose="020F0502020204030204" pitchFamily="34" charset="0"/>
              </a:rPr>
              <a:t>Margaret Green (1A)</a:t>
            </a:r>
          </a:p>
          <a:p>
            <a:pPr algn="ctr">
              <a:lnSpc>
                <a:spcPct val="94000"/>
              </a:lnSpc>
            </a:pPr>
            <a:r>
              <a:rPr lang="en-GB" sz="950" kern="1400" dirty="0">
                <a:solidFill>
                  <a:srgbClr val="000000"/>
                </a:solidFill>
                <a:latin typeface="Calibri" panose="020F0502020204030204" pitchFamily="34" charset="0"/>
              </a:rPr>
              <a:t>Brian O’Toole (1A)</a:t>
            </a:r>
          </a:p>
          <a:p>
            <a:pPr algn="ctr">
              <a:lnSpc>
                <a:spcPct val="94000"/>
              </a:lnSpc>
            </a:pPr>
            <a:r>
              <a:rPr lang="en-GB" sz="950" kern="1400" dirty="0">
                <a:solidFill>
                  <a:srgbClr val="000000"/>
                </a:solidFill>
                <a:latin typeface="Calibri" panose="020F0502020204030204" pitchFamily="34" charset="0"/>
              </a:rPr>
              <a:t>Molly Teeling (2A)</a:t>
            </a:r>
          </a:p>
          <a:p>
            <a:pPr algn="ctr">
              <a:lnSpc>
                <a:spcPct val="94000"/>
              </a:lnSpc>
            </a:pPr>
            <a:r>
              <a:rPr lang="en-GB" sz="950" kern="1400" dirty="0">
                <a:solidFill>
                  <a:srgbClr val="000000"/>
                </a:solidFill>
                <a:latin typeface="Calibri" panose="020F0502020204030204" pitchFamily="34" charset="0"/>
              </a:rPr>
              <a:t>Brendan Carton (5A)</a:t>
            </a:r>
          </a:p>
          <a:p>
            <a:pPr algn="ctr">
              <a:lnSpc>
                <a:spcPct val="94000"/>
              </a:lnSpc>
            </a:pPr>
            <a:r>
              <a:rPr lang="en-GB" sz="950" kern="1400" dirty="0">
                <a:solidFill>
                  <a:srgbClr val="000000"/>
                </a:solidFill>
                <a:latin typeface="Calibri" panose="020F0502020204030204" pitchFamily="34" charset="0"/>
              </a:rPr>
              <a:t>Pat Walsh (6A)</a:t>
            </a:r>
          </a:p>
          <a:p>
            <a:pPr algn="ctr">
              <a:lnSpc>
                <a:spcPct val="94000"/>
              </a:lnSpc>
            </a:pPr>
            <a:r>
              <a:rPr lang="en-GB" sz="950" kern="1400" dirty="0">
                <a:solidFill>
                  <a:srgbClr val="000000"/>
                </a:solidFill>
                <a:latin typeface="Calibri" panose="020F0502020204030204" pitchFamily="34" charset="0"/>
              </a:rPr>
              <a:t>Mai Cunningham (22A)</a:t>
            </a:r>
          </a:p>
          <a:p>
            <a:pPr algn="ctr">
              <a:lnSpc>
                <a:spcPct val="94000"/>
              </a:lnSpc>
            </a:pPr>
            <a:r>
              <a:rPr lang="en-GB" sz="950" kern="1400" dirty="0">
                <a:solidFill>
                  <a:srgbClr val="000000"/>
                </a:solidFill>
                <a:latin typeface="Calibri" panose="020F0502020204030204" pitchFamily="34" charset="0"/>
              </a:rPr>
              <a:t>Gemma Brosnan (27A)</a:t>
            </a:r>
          </a:p>
          <a:p>
            <a:pPr algn="ctr">
              <a:lnSpc>
                <a:spcPct val="94000"/>
              </a:lnSpc>
            </a:pPr>
            <a:r>
              <a:rPr lang="en-GB" sz="950" kern="1400" dirty="0">
                <a:solidFill>
                  <a:srgbClr val="000000"/>
                </a:solidFill>
                <a:latin typeface="Calibri" panose="020F0502020204030204" pitchFamily="34" charset="0"/>
              </a:rPr>
              <a:t>Martina Harley (25A)</a:t>
            </a:r>
          </a:p>
        </p:txBody>
      </p:sp>
      <p:sp>
        <p:nvSpPr>
          <p:cNvPr id="11" name="TextBox 10">
            <a:extLst>
              <a:ext uri="{FF2B5EF4-FFF2-40B4-BE49-F238E27FC236}">
                <a16:creationId xmlns:a16="http://schemas.microsoft.com/office/drawing/2014/main" id="{AC947A7B-C990-EA3C-548A-B0A9AA8F4C8C}"/>
              </a:ext>
            </a:extLst>
          </p:cNvPr>
          <p:cNvSpPr txBox="1"/>
          <p:nvPr/>
        </p:nvSpPr>
        <p:spPr>
          <a:xfrm>
            <a:off x="5836024" y="8172317"/>
            <a:ext cx="1125491" cy="276999"/>
          </a:xfrm>
          <a:prstGeom prst="rect">
            <a:avLst/>
          </a:prstGeom>
          <a:noFill/>
        </p:spPr>
        <p:txBody>
          <a:bodyPr wrap="square">
            <a:spAutoFit/>
          </a:bodyPr>
          <a:lstStyle/>
          <a:p>
            <a:pPr algn="ctr"/>
            <a:r>
              <a:rPr lang="en-GB" sz="1200" b="1" dirty="0"/>
              <a:t>THIS WEEK</a:t>
            </a:r>
          </a:p>
        </p:txBody>
      </p:sp>
      <p:sp>
        <p:nvSpPr>
          <p:cNvPr id="12" name="TextBox 11">
            <a:extLst>
              <a:ext uri="{FF2B5EF4-FFF2-40B4-BE49-F238E27FC236}">
                <a16:creationId xmlns:a16="http://schemas.microsoft.com/office/drawing/2014/main" id="{AE61AB82-8876-0ADA-8258-5210CDBF2738}"/>
              </a:ext>
            </a:extLst>
          </p:cNvPr>
          <p:cNvSpPr txBox="1"/>
          <p:nvPr/>
        </p:nvSpPr>
        <p:spPr>
          <a:xfrm>
            <a:off x="3524438" y="10458984"/>
            <a:ext cx="1719541" cy="369332"/>
          </a:xfrm>
          <a:prstGeom prst="rect">
            <a:avLst/>
          </a:prstGeom>
          <a:noFill/>
        </p:spPr>
        <p:txBody>
          <a:bodyPr wrap="square">
            <a:spAutoFit/>
          </a:bodyPr>
          <a:lstStyle/>
          <a:p>
            <a:pPr algn="ctr"/>
            <a:r>
              <a:rPr lang="en-GB" sz="900" i="1" dirty="0"/>
              <a:t>Apologies for the mix up with last weekend’s Mass Intentions.</a:t>
            </a:r>
          </a:p>
        </p:txBody>
      </p:sp>
      <p:sp>
        <p:nvSpPr>
          <p:cNvPr id="13" name="TextBox 12">
            <a:extLst>
              <a:ext uri="{FF2B5EF4-FFF2-40B4-BE49-F238E27FC236}">
                <a16:creationId xmlns:a16="http://schemas.microsoft.com/office/drawing/2014/main" id="{DD515484-FA5F-E8EF-4A82-A33840086AAE}"/>
              </a:ext>
            </a:extLst>
          </p:cNvPr>
          <p:cNvSpPr txBox="1"/>
          <p:nvPr/>
        </p:nvSpPr>
        <p:spPr>
          <a:xfrm>
            <a:off x="3345438" y="7951144"/>
            <a:ext cx="2077773" cy="2608343"/>
          </a:xfrm>
          <a:prstGeom prst="rect">
            <a:avLst/>
          </a:prstGeom>
          <a:noFill/>
          <a:ln>
            <a:noFill/>
          </a:ln>
        </p:spPr>
        <p:txBody>
          <a:bodyPr wrap="square">
            <a:spAutoFit/>
          </a:bodyPr>
          <a:lstStyle/>
          <a:p>
            <a:pPr algn="ctr">
              <a:lnSpc>
                <a:spcPct val="90000"/>
              </a:lnSpc>
            </a:pPr>
            <a:endParaRPr lang="en-IE" sz="300" b="1" kern="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r>
              <a:rPr lang="en-IE" sz="1000" b="1" kern="1400" dirty="0">
                <a:solidFill>
                  <a:srgbClr val="000000"/>
                </a:solidFill>
                <a:latin typeface="Calibri" panose="020F0502020204030204" pitchFamily="34" charset="0"/>
                <a:ea typeface="Calibri" panose="020F0502020204030204" pitchFamily="34" charset="0"/>
                <a:cs typeface="Calibri" panose="020F0502020204030204" pitchFamily="34" charset="0"/>
              </a:rPr>
              <a:t>Anniversaries </a:t>
            </a:r>
            <a:endParaRPr lang="en-IE" sz="1000" kern="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lnSpc>
                <a:spcPct val="94000"/>
              </a:lnSpc>
            </a:pPr>
            <a:r>
              <a:rPr lang="en-GB" sz="950" kern="1400" dirty="0">
                <a:solidFill>
                  <a:srgbClr val="000000"/>
                </a:solidFill>
                <a:latin typeface="Calibri" panose="020F0502020204030204" pitchFamily="34" charset="0"/>
              </a:rPr>
              <a:t>Mary O’Neill</a:t>
            </a:r>
          </a:p>
          <a:p>
            <a:pPr algn="ctr">
              <a:lnSpc>
                <a:spcPct val="94000"/>
              </a:lnSpc>
            </a:pPr>
            <a:r>
              <a:rPr lang="en-GB" sz="950" kern="1400" dirty="0">
                <a:solidFill>
                  <a:srgbClr val="000000"/>
                </a:solidFill>
                <a:latin typeface="Calibri" panose="020F0502020204030204" pitchFamily="34" charset="0"/>
              </a:rPr>
              <a:t>Noreen &amp; Peter McKittrick</a:t>
            </a:r>
          </a:p>
          <a:p>
            <a:pPr algn="ctr">
              <a:lnSpc>
                <a:spcPct val="94000"/>
              </a:lnSpc>
            </a:pPr>
            <a:r>
              <a:rPr lang="en-GB" sz="950" kern="1400" dirty="0">
                <a:solidFill>
                  <a:srgbClr val="000000"/>
                </a:solidFill>
                <a:latin typeface="Calibri" panose="020F0502020204030204" pitchFamily="34" charset="0"/>
              </a:rPr>
              <a:t>Muriel Harford</a:t>
            </a:r>
          </a:p>
          <a:p>
            <a:pPr algn="ctr">
              <a:lnSpc>
                <a:spcPct val="94000"/>
              </a:lnSpc>
            </a:pPr>
            <a:r>
              <a:rPr lang="en-GB" sz="950" kern="1400" dirty="0">
                <a:solidFill>
                  <a:srgbClr val="000000"/>
                </a:solidFill>
                <a:latin typeface="Calibri" panose="020F0502020204030204" pitchFamily="34" charset="0"/>
              </a:rPr>
              <a:t>Susan Lennon</a:t>
            </a:r>
          </a:p>
          <a:p>
            <a:pPr algn="ctr">
              <a:lnSpc>
                <a:spcPct val="94000"/>
              </a:lnSpc>
            </a:pPr>
            <a:r>
              <a:rPr lang="en-GB" sz="950" kern="1400" dirty="0">
                <a:solidFill>
                  <a:srgbClr val="000000"/>
                </a:solidFill>
                <a:latin typeface="Calibri" panose="020F0502020204030204" pitchFamily="34" charset="0"/>
              </a:rPr>
              <a:t>Rose Ann Connolly</a:t>
            </a:r>
          </a:p>
          <a:p>
            <a:pPr algn="ctr">
              <a:lnSpc>
                <a:spcPct val="94000"/>
              </a:lnSpc>
            </a:pPr>
            <a:r>
              <a:rPr lang="en-GB" sz="950" kern="1400" dirty="0">
                <a:solidFill>
                  <a:srgbClr val="000000"/>
                </a:solidFill>
                <a:latin typeface="Calibri" panose="020F0502020204030204" pitchFamily="34" charset="0"/>
              </a:rPr>
              <a:t>Ann Dinan</a:t>
            </a:r>
          </a:p>
          <a:p>
            <a:pPr algn="ctr">
              <a:lnSpc>
                <a:spcPct val="94000"/>
              </a:lnSpc>
            </a:pPr>
            <a:r>
              <a:rPr lang="en-GB" sz="950" kern="1400" dirty="0">
                <a:solidFill>
                  <a:srgbClr val="000000"/>
                </a:solidFill>
                <a:latin typeface="Calibri" panose="020F0502020204030204" pitchFamily="34" charset="0"/>
              </a:rPr>
              <a:t>Kay Savage</a:t>
            </a:r>
          </a:p>
          <a:p>
            <a:pPr algn="ctr">
              <a:lnSpc>
                <a:spcPct val="94000"/>
              </a:lnSpc>
            </a:pPr>
            <a:r>
              <a:rPr lang="en-GB" sz="950" kern="1400" dirty="0" err="1">
                <a:solidFill>
                  <a:srgbClr val="000000"/>
                </a:solidFill>
                <a:latin typeface="Calibri" panose="020F0502020204030204" pitchFamily="34" charset="0"/>
              </a:rPr>
              <a:t>Frs</a:t>
            </a:r>
            <a:r>
              <a:rPr lang="en-GB" sz="950" kern="1400" dirty="0">
                <a:solidFill>
                  <a:srgbClr val="000000"/>
                </a:solidFill>
                <a:latin typeface="Calibri" panose="020F0502020204030204" pitchFamily="34" charset="0"/>
              </a:rPr>
              <a:t> Anselm &amp; Oliver Kelleghan</a:t>
            </a:r>
          </a:p>
          <a:p>
            <a:pPr algn="ctr">
              <a:lnSpc>
                <a:spcPct val="94000"/>
              </a:lnSpc>
            </a:pPr>
            <a:r>
              <a:rPr lang="en-GB" sz="950" kern="1400" dirty="0">
                <a:solidFill>
                  <a:srgbClr val="000000"/>
                </a:solidFill>
                <a:latin typeface="Calibri" panose="020F0502020204030204" pitchFamily="34" charset="0"/>
              </a:rPr>
              <a:t>James &amp; Julia Kelleghan</a:t>
            </a:r>
          </a:p>
          <a:p>
            <a:pPr algn="ctr">
              <a:lnSpc>
                <a:spcPct val="94000"/>
              </a:lnSpc>
            </a:pPr>
            <a:r>
              <a:rPr lang="en-GB" sz="950" kern="1400" dirty="0">
                <a:solidFill>
                  <a:srgbClr val="000000"/>
                </a:solidFill>
                <a:latin typeface="Calibri" panose="020F0502020204030204" pitchFamily="34" charset="0"/>
              </a:rPr>
              <a:t>Vincent, John &amp; Nancy Kelleghan</a:t>
            </a:r>
          </a:p>
          <a:p>
            <a:pPr algn="ctr">
              <a:lnSpc>
                <a:spcPct val="94000"/>
              </a:lnSpc>
            </a:pPr>
            <a:r>
              <a:rPr lang="en-GB" sz="950" kern="1400" dirty="0">
                <a:solidFill>
                  <a:srgbClr val="000000"/>
                </a:solidFill>
                <a:latin typeface="Calibri" panose="020F0502020204030204" pitchFamily="34" charset="0"/>
              </a:rPr>
              <a:t>Gerry &amp; Betsy Nolan</a:t>
            </a:r>
          </a:p>
          <a:p>
            <a:pPr algn="ctr">
              <a:lnSpc>
                <a:spcPct val="94000"/>
              </a:lnSpc>
            </a:pPr>
            <a:r>
              <a:rPr lang="en-GB" sz="950" kern="1400" dirty="0">
                <a:solidFill>
                  <a:srgbClr val="000000"/>
                </a:solidFill>
                <a:latin typeface="Calibri" panose="020F0502020204030204" pitchFamily="34" charset="0"/>
              </a:rPr>
              <a:t>Nancy Heron</a:t>
            </a:r>
          </a:p>
          <a:p>
            <a:pPr algn="ctr">
              <a:lnSpc>
                <a:spcPct val="94000"/>
              </a:lnSpc>
            </a:pPr>
            <a:r>
              <a:rPr lang="en-GB" sz="950" kern="1400" dirty="0">
                <a:solidFill>
                  <a:srgbClr val="000000"/>
                </a:solidFill>
                <a:latin typeface="Calibri" panose="020F0502020204030204" pitchFamily="34" charset="0"/>
              </a:rPr>
              <a:t>Augustine Aissi </a:t>
            </a:r>
          </a:p>
          <a:p>
            <a:pPr algn="ctr">
              <a:lnSpc>
                <a:spcPct val="94000"/>
              </a:lnSpc>
            </a:pPr>
            <a:r>
              <a:rPr lang="en-GB" sz="950" kern="1400" dirty="0">
                <a:solidFill>
                  <a:srgbClr val="000000"/>
                </a:solidFill>
                <a:latin typeface="Calibri" panose="020F0502020204030204" pitchFamily="34" charset="0"/>
              </a:rPr>
              <a:t>Eli Marcos</a:t>
            </a:r>
          </a:p>
          <a:p>
            <a:pPr algn="ctr">
              <a:lnSpc>
                <a:spcPct val="94000"/>
              </a:lnSpc>
            </a:pPr>
            <a:r>
              <a:rPr lang="en-GB" sz="950" kern="1400" dirty="0">
                <a:solidFill>
                  <a:srgbClr val="000000"/>
                </a:solidFill>
                <a:latin typeface="Calibri" panose="020F0502020204030204" pitchFamily="34" charset="0"/>
              </a:rPr>
              <a:t>Paddy Ryan (BR)</a:t>
            </a:r>
          </a:p>
          <a:p>
            <a:pPr algn="ctr">
              <a:lnSpc>
                <a:spcPct val="94000"/>
              </a:lnSpc>
            </a:pPr>
            <a:r>
              <a:rPr lang="en-GB" sz="950" kern="1400" dirty="0">
                <a:solidFill>
                  <a:srgbClr val="000000"/>
                </a:solidFill>
                <a:latin typeface="Calibri" panose="020F0502020204030204" pitchFamily="34" charset="0"/>
              </a:rPr>
              <a:t>Dcsd Members of O’Rourke </a:t>
            </a:r>
          </a:p>
          <a:p>
            <a:pPr algn="ctr">
              <a:lnSpc>
                <a:spcPct val="94000"/>
              </a:lnSpc>
            </a:pPr>
            <a:r>
              <a:rPr lang="en-GB" sz="950" kern="1400" dirty="0">
                <a:solidFill>
                  <a:srgbClr val="000000"/>
                </a:solidFill>
                <a:latin typeface="Calibri" panose="020F0502020204030204" pitchFamily="34" charset="0"/>
              </a:rPr>
              <a:t>&amp; Coates Families</a:t>
            </a:r>
          </a:p>
        </p:txBody>
      </p:sp>
      <p:pic>
        <p:nvPicPr>
          <p:cNvPr id="7" name="Picture 6">
            <a:extLst>
              <a:ext uri="{FF2B5EF4-FFF2-40B4-BE49-F238E27FC236}">
                <a16:creationId xmlns:a16="http://schemas.microsoft.com/office/drawing/2014/main" id="{8E54322C-155E-1CDE-3438-535A8B7111EE}"/>
              </a:ext>
            </a:extLst>
          </p:cNvPr>
          <p:cNvPicPr>
            <a:picLocks noChangeAspect="1"/>
          </p:cNvPicPr>
          <p:nvPr/>
        </p:nvPicPr>
        <p:blipFill>
          <a:blip r:embed="rId3"/>
          <a:srcRect l="1" r="2821"/>
          <a:stretch>
            <a:fillRect/>
          </a:stretch>
        </p:blipFill>
        <p:spPr>
          <a:xfrm>
            <a:off x="5479722" y="5551925"/>
            <a:ext cx="1826403" cy="2129033"/>
          </a:xfrm>
          <a:prstGeom prst="rect">
            <a:avLst/>
          </a:prstGeom>
        </p:spPr>
      </p:pic>
      <p:sp>
        <p:nvSpPr>
          <p:cNvPr id="15" name="TextBox 14">
            <a:extLst>
              <a:ext uri="{FF2B5EF4-FFF2-40B4-BE49-F238E27FC236}">
                <a16:creationId xmlns:a16="http://schemas.microsoft.com/office/drawing/2014/main" id="{DB6B6D20-7726-3BF1-AB1B-42D7B9DD4A81}"/>
              </a:ext>
            </a:extLst>
          </p:cNvPr>
          <p:cNvSpPr txBox="1"/>
          <p:nvPr/>
        </p:nvSpPr>
        <p:spPr>
          <a:xfrm>
            <a:off x="3913871" y="5503259"/>
            <a:ext cx="1592951" cy="2215991"/>
          </a:xfrm>
          <a:prstGeom prst="rect">
            <a:avLst/>
          </a:prstGeom>
          <a:noFill/>
        </p:spPr>
        <p:txBody>
          <a:bodyPr wrap="square">
            <a:spAutoFit/>
          </a:bodyPr>
          <a:lstStyle/>
          <a:p>
            <a:pPr marL="0" indent="0" algn="just">
              <a:buNone/>
            </a:pPr>
            <a:r>
              <a:rPr lang="en-GB" sz="1150" dirty="0"/>
              <a:t>Congratulations to John Punch (Funeral Ministry Team) and Sandra Hoey (Baptism Team), who have both just completed the Diocesan Certificate Course in Catechesis and were awarded their certificates by Archbishop Dermot at a ceremony last week!</a:t>
            </a:r>
          </a:p>
        </p:txBody>
      </p:sp>
    </p:spTree>
    <p:extLst>
      <p:ext uri="{BB962C8B-B14F-4D97-AF65-F5344CB8AC3E}">
        <p14:creationId xmlns:p14="http://schemas.microsoft.com/office/powerpoint/2010/main" val="7364518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accent2"/>
        </a:solid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865</TotalTime>
  <Words>1884</Words>
  <Application>Microsoft Office PowerPoint</Application>
  <PresentationFormat>Custom</PresentationFormat>
  <Paragraphs>131</Paragraphs>
  <Slides>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Aptos</vt:lpstr>
      <vt:lpstr>Aptos Display</vt:lpstr>
      <vt:lpstr>Arial</vt:lpstr>
      <vt:lpstr>Calibri</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Brackenstown Parish</dc:creator>
  <cp:lastModifiedBy>Office</cp:lastModifiedBy>
  <cp:revision>28</cp:revision>
  <cp:lastPrinted>2026-04-24T09:29:27Z</cp:lastPrinted>
  <dcterms:created xsi:type="dcterms:W3CDTF">2026-04-09T07:57:22Z</dcterms:created>
  <dcterms:modified xsi:type="dcterms:W3CDTF">2026-05-14T11:19:50Z</dcterms:modified>
</cp:coreProperties>
</file>